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1" r:id="rId6"/>
    <p:sldId id="262" r:id="rId7"/>
    <p:sldId id="338" r:id="rId8"/>
    <p:sldId id="264" r:id="rId9"/>
    <p:sldId id="266" r:id="rId10"/>
    <p:sldId id="267" r:id="rId11"/>
    <p:sldId id="269" r:id="rId12"/>
    <p:sldId id="270" r:id="rId13"/>
    <p:sldId id="272" r:id="rId14"/>
    <p:sldId id="273" r:id="rId15"/>
    <p:sldId id="275" r:id="rId16"/>
    <p:sldId id="276" r:id="rId17"/>
    <p:sldId id="277" r:id="rId18"/>
    <p:sldId id="279" r:id="rId19"/>
    <p:sldId id="280" r:id="rId20"/>
    <p:sldId id="281" r:id="rId21"/>
    <p:sldId id="283" r:id="rId22"/>
    <p:sldId id="285" r:id="rId23"/>
    <p:sldId id="286" r:id="rId24"/>
    <p:sldId id="288" r:id="rId25"/>
    <p:sldId id="289" r:id="rId26"/>
    <p:sldId id="290" r:id="rId27"/>
    <p:sldId id="291" r:id="rId28"/>
    <p:sldId id="292" r:id="rId29"/>
    <p:sldId id="294" r:id="rId30"/>
    <p:sldId id="295" r:id="rId31"/>
    <p:sldId id="296" r:id="rId32"/>
    <p:sldId id="297" r:id="rId33"/>
    <p:sldId id="299" r:id="rId34"/>
    <p:sldId id="300" r:id="rId35"/>
    <p:sldId id="301" r:id="rId36"/>
    <p:sldId id="302" r:id="rId37"/>
    <p:sldId id="304" r:id="rId38"/>
    <p:sldId id="305" r:id="rId39"/>
    <p:sldId id="306" r:id="rId40"/>
    <p:sldId id="307" r:id="rId41"/>
    <p:sldId id="309" r:id="rId42"/>
    <p:sldId id="310" r:id="rId43"/>
    <p:sldId id="311" r:id="rId44"/>
    <p:sldId id="312" r:id="rId45"/>
    <p:sldId id="313" r:id="rId46"/>
    <p:sldId id="315" r:id="rId47"/>
    <p:sldId id="337"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snapToObjects="1">
      <p:cViewPr varScale="1">
        <p:scale>
          <a:sx n="59" d="100"/>
          <a:sy n="59" d="100"/>
        </p:scale>
        <p:origin x="8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3B69C-9B73-1D4E-86B9-7E9E98EED9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4EDDBC-CD1F-6847-BB93-57EDE5FE50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571F3B-D8EA-074C-8916-88FC7100E3B1}"/>
              </a:ext>
            </a:extLst>
          </p:cNvPr>
          <p:cNvSpPr>
            <a:spLocks noGrp="1"/>
          </p:cNvSpPr>
          <p:nvPr>
            <p:ph type="dt" sz="half" idx="10"/>
          </p:nvPr>
        </p:nvSpPr>
        <p:spPr/>
        <p:txBody>
          <a:bodyPr/>
          <a:lstStyle/>
          <a:p>
            <a:fld id="{15879961-F20D-9B44-BA6B-137A04CF23BF}" type="datetimeFigureOut">
              <a:rPr lang="en-US" smtClean="0"/>
              <a:t>1/11/2024</a:t>
            </a:fld>
            <a:endParaRPr lang="en-US"/>
          </a:p>
        </p:txBody>
      </p:sp>
      <p:sp>
        <p:nvSpPr>
          <p:cNvPr id="5" name="Footer Placeholder 4">
            <a:extLst>
              <a:ext uri="{FF2B5EF4-FFF2-40B4-BE49-F238E27FC236}">
                <a16:creationId xmlns:a16="http://schemas.microsoft.com/office/drawing/2014/main" id="{10AA01B6-453A-7D4D-91CA-68F7DB7600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80D50A-4D4E-4848-8EC9-B50604A7F7E0}"/>
              </a:ext>
            </a:extLst>
          </p:cNvPr>
          <p:cNvSpPr>
            <a:spLocks noGrp="1"/>
          </p:cNvSpPr>
          <p:nvPr>
            <p:ph type="sldNum" sz="quarter" idx="12"/>
          </p:nvPr>
        </p:nvSpPr>
        <p:spPr/>
        <p:txBody>
          <a:bodyPr/>
          <a:lstStyle/>
          <a:p>
            <a:fld id="{334A7E06-A04C-A141-A8B5-6428716655A2}" type="slidenum">
              <a:rPr lang="en-US" smtClean="0"/>
              <a:t>‹#›</a:t>
            </a:fld>
            <a:endParaRPr lang="en-US"/>
          </a:p>
        </p:txBody>
      </p:sp>
    </p:spTree>
    <p:extLst>
      <p:ext uri="{BB962C8B-B14F-4D97-AF65-F5344CB8AC3E}">
        <p14:creationId xmlns:p14="http://schemas.microsoft.com/office/powerpoint/2010/main" val="740991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9AFCF-8688-0E44-8DFF-9B61596E28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6C32DD-C206-6640-BAD3-ED897CBD3B2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01EB6-965B-EF4F-8C9A-11F113895C05}"/>
              </a:ext>
            </a:extLst>
          </p:cNvPr>
          <p:cNvSpPr>
            <a:spLocks noGrp="1"/>
          </p:cNvSpPr>
          <p:nvPr>
            <p:ph type="dt" sz="half" idx="10"/>
          </p:nvPr>
        </p:nvSpPr>
        <p:spPr/>
        <p:txBody>
          <a:bodyPr/>
          <a:lstStyle/>
          <a:p>
            <a:fld id="{15879961-F20D-9B44-BA6B-137A04CF23BF}" type="datetimeFigureOut">
              <a:rPr lang="en-US" smtClean="0"/>
              <a:t>1/11/2024</a:t>
            </a:fld>
            <a:endParaRPr lang="en-US"/>
          </a:p>
        </p:txBody>
      </p:sp>
      <p:sp>
        <p:nvSpPr>
          <p:cNvPr id="5" name="Footer Placeholder 4">
            <a:extLst>
              <a:ext uri="{FF2B5EF4-FFF2-40B4-BE49-F238E27FC236}">
                <a16:creationId xmlns:a16="http://schemas.microsoft.com/office/drawing/2014/main" id="{18C3E51D-269D-D648-901F-458F9299CE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43648-1C25-774B-BA23-3DA6C36CE9CE}"/>
              </a:ext>
            </a:extLst>
          </p:cNvPr>
          <p:cNvSpPr>
            <a:spLocks noGrp="1"/>
          </p:cNvSpPr>
          <p:nvPr>
            <p:ph type="sldNum" sz="quarter" idx="12"/>
          </p:nvPr>
        </p:nvSpPr>
        <p:spPr/>
        <p:txBody>
          <a:bodyPr/>
          <a:lstStyle/>
          <a:p>
            <a:fld id="{334A7E06-A04C-A141-A8B5-6428716655A2}" type="slidenum">
              <a:rPr lang="en-US" smtClean="0"/>
              <a:t>‹#›</a:t>
            </a:fld>
            <a:endParaRPr lang="en-US"/>
          </a:p>
        </p:txBody>
      </p:sp>
    </p:spTree>
    <p:extLst>
      <p:ext uri="{BB962C8B-B14F-4D97-AF65-F5344CB8AC3E}">
        <p14:creationId xmlns:p14="http://schemas.microsoft.com/office/powerpoint/2010/main" val="2494106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6D2EB1-6FB2-E04F-A9DA-2F92290A97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F3A1F3-7DF1-A241-8EBE-2C7520BEF8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83F1B4-439A-934C-9AC5-D32466CF6AB5}"/>
              </a:ext>
            </a:extLst>
          </p:cNvPr>
          <p:cNvSpPr>
            <a:spLocks noGrp="1"/>
          </p:cNvSpPr>
          <p:nvPr>
            <p:ph type="dt" sz="half" idx="10"/>
          </p:nvPr>
        </p:nvSpPr>
        <p:spPr/>
        <p:txBody>
          <a:bodyPr/>
          <a:lstStyle/>
          <a:p>
            <a:fld id="{15879961-F20D-9B44-BA6B-137A04CF23BF}" type="datetimeFigureOut">
              <a:rPr lang="en-US" smtClean="0"/>
              <a:t>1/11/2024</a:t>
            </a:fld>
            <a:endParaRPr lang="en-US"/>
          </a:p>
        </p:txBody>
      </p:sp>
      <p:sp>
        <p:nvSpPr>
          <p:cNvPr id="5" name="Footer Placeholder 4">
            <a:extLst>
              <a:ext uri="{FF2B5EF4-FFF2-40B4-BE49-F238E27FC236}">
                <a16:creationId xmlns:a16="http://schemas.microsoft.com/office/drawing/2014/main" id="{AD2FEBCB-5E41-B94E-83F8-A785C9A23E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E954D0-6657-5047-8F4A-DDDDA2B55946}"/>
              </a:ext>
            </a:extLst>
          </p:cNvPr>
          <p:cNvSpPr>
            <a:spLocks noGrp="1"/>
          </p:cNvSpPr>
          <p:nvPr>
            <p:ph type="sldNum" sz="quarter" idx="12"/>
          </p:nvPr>
        </p:nvSpPr>
        <p:spPr/>
        <p:txBody>
          <a:bodyPr/>
          <a:lstStyle/>
          <a:p>
            <a:fld id="{334A7E06-A04C-A141-A8B5-6428716655A2}" type="slidenum">
              <a:rPr lang="en-US" smtClean="0"/>
              <a:t>‹#›</a:t>
            </a:fld>
            <a:endParaRPr lang="en-US"/>
          </a:p>
        </p:txBody>
      </p:sp>
    </p:spTree>
    <p:extLst>
      <p:ext uri="{BB962C8B-B14F-4D97-AF65-F5344CB8AC3E}">
        <p14:creationId xmlns:p14="http://schemas.microsoft.com/office/powerpoint/2010/main" val="285825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D6E1C-B77C-1B45-AEA1-F75DD705E6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17060D-FC72-C345-BDFF-CAEC951CE54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C73BF-3E34-7948-B0D7-C4AAB391A162}"/>
              </a:ext>
            </a:extLst>
          </p:cNvPr>
          <p:cNvSpPr>
            <a:spLocks noGrp="1"/>
          </p:cNvSpPr>
          <p:nvPr>
            <p:ph type="dt" sz="half" idx="10"/>
          </p:nvPr>
        </p:nvSpPr>
        <p:spPr/>
        <p:txBody>
          <a:bodyPr/>
          <a:lstStyle/>
          <a:p>
            <a:fld id="{15879961-F20D-9B44-BA6B-137A04CF23BF}" type="datetimeFigureOut">
              <a:rPr lang="en-US" smtClean="0"/>
              <a:t>1/11/2024</a:t>
            </a:fld>
            <a:endParaRPr lang="en-US"/>
          </a:p>
        </p:txBody>
      </p:sp>
      <p:sp>
        <p:nvSpPr>
          <p:cNvPr id="5" name="Footer Placeholder 4">
            <a:extLst>
              <a:ext uri="{FF2B5EF4-FFF2-40B4-BE49-F238E27FC236}">
                <a16:creationId xmlns:a16="http://schemas.microsoft.com/office/drawing/2014/main" id="{D9C6027B-066B-D546-A3B7-267F4CD2D6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F9CE84-10CF-194D-83B0-D4D458674054}"/>
              </a:ext>
            </a:extLst>
          </p:cNvPr>
          <p:cNvSpPr>
            <a:spLocks noGrp="1"/>
          </p:cNvSpPr>
          <p:nvPr>
            <p:ph type="sldNum" sz="quarter" idx="12"/>
          </p:nvPr>
        </p:nvSpPr>
        <p:spPr/>
        <p:txBody>
          <a:bodyPr/>
          <a:lstStyle/>
          <a:p>
            <a:fld id="{334A7E06-A04C-A141-A8B5-6428716655A2}" type="slidenum">
              <a:rPr lang="en-US" smtClean="0"/>
              <a:t>‹#›</a:t>
            </a:fld>
            <a:endParaRPr lang="en-US"/>
          </a:p>
        </p:txBody>
      </p:sp>
    </p:spTree>
    <p:extLst>
      <p:ext uri="{BB962C8B-B14F-4D97-AF65-F5344CB8AC3E}">
        <p14:creationId xmlns:p14="http://schemas.microsoft.com/office/powerpoint/2010/main" val="213517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F914A-D686-BB43-AA58-505FC5BFE0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FB2735-BC97-BB43-A9A4-2B77EC5C88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1631DB1-BAD1-9F48-AF74-E7E1CA108609}"/>
              </a:ext>
            </a:extLst>
          </p:cNvPr>
          <p:cNvSpPr>
            <a:spLocks noGrp="1"/>
          </p:cNvSpPr>
          <p:nvPr>
            <p:ph type="dt" sz="half" idx="10"/>
          </p:nvPr>
        </p:nvSpPr>
        <p:spPr/>
        <p:txBody>
          <a:bodyPr/>
          <a:lstStyle/>
          <a:p>
            <a:fld id="{15879961-F20D-9B44-BA6B-137A04CF23BF}" type="datetimeFigureOut">
              <a:rPr lang="en-US" smtClean="0"/>
              <a:t>1/11/2024</a:t>
            </a:fld>
            <a:endParaRPr lang="en-US"/>
          </a:p>
        </p:txBody>
      </p:sp>
      <p:sp>
        <p:nvSpPr>
          <p:cNvPr id="5" name="Footer Placeholder 4">
            <a:extLst>
              <a:ext uri="{FF2B5EF4-FFF2-40B4-BE49-F238E27FC236}">
                <a16:creationId xmlns:a16="http://schemas.microsoft.com/office/drawing/2014/main" id="{88755DD7-A576-394C-A789-494167C56A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EFBA4C-36BD-C04C-8603-271F23937F39}"/>
              </a:ext>
            </a:extLst>
          </p:cNvPr>
          <p:cNvSpPr>
            <a:spLocks noGrp="1"/>
          </p:cNvSpPr>
          <p:nvPr>
            <p:ph type="sldNum" sz="quarter" idx="12"/>
          </p:nvPr>
        </p:nvSpPr>
        <p:spPr/>
        <p:txBody>
          <a:bodyPr/>
          <a:lstStyle/>
          <a:p>
            <a:fld id="{334A7E06-A04C-A141-A8B5-6428716655A2}" type="slidenum">
              <a:rPr lang="en-US" smtClean="0"/>
              <a:t>‹#›</a:t>
            </a:fld>
            <a:endParaRPr lang="en-US"/>
          </a:p>
        </p:txBody>
      </p:sp>
    </p:spTree>
    <p:extLst>
      <p:ext uri="{BB962C8B-B14F-4D97-AF65-F5344CB8AC3E}">
        <p14:creationId xmlns:p14="http://schemas.microsoft.com/office/powerpoint/2010/main" val="3172777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5601-0FF4-5646-9A53-34086F3BB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226418-FD13-0C45-9D84-83ECC24D232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B4793C-DED2-A34F-AA7B-165C46C0014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356A28-94E0-964B-8973-1D961D3DBEA5}"/>
              </a:ext>
            </a:extLst>
          </p:cNvPr>
          <p:cNvSpPr>
            <a:spLocks noGrp="1"/>
          </p:cNvSpPr>
          <p:nvPr>
            <p:ph type="dt" sz="half" idx="10"/>
          </p:nvPr>
        </p:nvSpPr>
        <p:spPr/>
        <p:txBody>
          <a:bodyPr/>
          <a:lstStyle/>
          <a:p>
            <a:fld id="{15879961-F20D-9B44-BA6B-137A04CF23BF}" type="datetimeFigureOut">
              <a:rPr lang="en-US" smtClean="0"/>
              <a:t>1/11/2024</a:t>
            </a:fld>
            <a:endParaRPr lang="en-US"/>
          </a:p>
        </p:txBody>
      </p:sp>
      <p:sp>
        <p:nvSpPr>
          <p:cNvPr id="6" name="Footer Placeholder 5">
            <a:extLst>
              <a:ext uri="{FF2B5EF4-FFF2-40B4-BE49-F238E27FC236}">
                <a16:creationId xmlns:a16="http://schemas.microsoft.com/office/drawing/2014/main" id="{BA708C01-7806-FB40-A2F9-3B48FB6B8E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CC4981-CBD7-C74C-95F1-F4E59EECB313}"/>
              </a:ext>
            </a:extLst>
          </p:cNvPr>
          <p:cNvSpPr>
            <a:spLocks noGrp="1"/>
          </p:cNvSpPr>
          <p:nvPr>
            <p:ph type="sldNum" sz="quarter" idx="12"/>
          </p:nvPr>
        </p:nvSpPr>
        <p:spPr/>
        <p:txBody>
          <a:bodyPr/>
          <a:lstStyle/>
          <a:p>
            <a:fld id="{334A7E06-A04C-A141-A8B5-6428716655A2}" type="slidenum">
              <a:rPr lang="en-US" smtClean="0"/>
              <a:t>‹#›</a:t>
            </a:fld>
            <a:endParaRPr lang="en-US"/>
          </a:p>
        </p:txBody>
      </p:sp>
    </p:spTree>
    <p:extLst>
      <p:ext uri="{BB962C8B-B14F-4D97-AF65-F5344CB8AC3E}">
        <p14:creationId xmlns:p14="http://schemas.microsoft.com/office/powerpoint/2010/main" val="3579803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7BABD-BF5C-DC47-BB58-32EF65FCCE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46176A-F2E4-E64E-9F40-DDC694BC43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2DC99DF-7646-2649-9A46-029A09A803B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89D1BA-3FE1-3345-B81B-778EBB2A6B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997FE36-A4D8-A945-ACC4-FB1102ECAC2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1294C3-913B-CB44-BE92-2D2A41F8E807}"/>
              </a:ext>
            </a:extLst>
          </p:cNvPr>
          <p:cNvSpPr>
            <a:spLocks noGrp="1"/>
          </p:cNvSpPr>
          <p:nvPr>
            <p:ph type="dt" sz="half" idx="10"/>
          </p:nvPr>
        </p:nvSpPr>
        <p:spPr/>
        <p:txBody>
          <a:bodyPr/>
          <a:lstStyle/>
          <a:p>
            <a:fld id="{15879961-F20D-9B44-BA6B-137A04CF23BF}" type="datetimeFigureOut">
              <a:rPr lang="en-US" smtClean="0"/>
              <a:t>1/11/2024</a:t>
            </a:fld>
            <a:endParaRPr lang="en-US"/>
          </a:p>
        </p:txBody>
      </p:sp>
      <p:sp>
        <p:nvSpPr>
          <p:cNvPr id="8" name="Footer Placeholder 7">
            <a:extLst>
              <a:ext uri="{FF2B5EF4-FFF2-40B4-BE49-F238E27FC236}">
                <a16:creationId xmlns:a16="http://schemas.microsoft.com/office/drawing/2014/main" id="{D4F9BA21-91A5-ED4A-8A04-209785C066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6DB8AA-C0A5-8949-AEC7-D7C6EE80BF6D}"/>
              </a:ext>
            </a:extLst>
          </p:cNvPr>
          <p:cNvSpPr>
            <a:spLocks noGrp="1"/>
          </p:cNvSpPr>
          <p:nvPr>
            <p:ph type="sldNum" sz="quarter" idx="12"/>
          </p:nvPr>
        </p:nvSpPr>
        <p:spPr/>
        <p:txBody>
          <a:bodyPr/>
          <a:lstStyle/>
          <a:p>
            <a:fld id="{334A7E06-A04C-A141-A8B5-6428716655A2}" type="slidenum">
              <a:rPr lang="en-US" smtClean="0"/>
              <a:t>‹#›</a:t>
            </a:fld>
            <a:endParaRPr lang="en-US"/>
          </a:p>
        </p:txBody>
      </p:sp>
    </p:spTree>
    <p:extLst>
      <p:ext uri="{BB962C8B-B14F-4D97-AF65-F5344CB8AC3E}">
        <p14:creationId xmlns:p14="http://schemas.microsoft.com/office/powerpoint/2010/main" val="2383253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2038-9294-8041-A72E-5A2739F122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4F3C9B-70A9-B143-B135-B90ED5A1EEB4}"/>
              </a:ext>
            </a:extLst>
          </p:cNvPr>
          <p:cNvSpPr>
            <a:spLocks noGrp="1"/>
          </p:cNvSpPr>
          <p:nvPr>
            <p:ph type="dt" sz="half" idx="10"/>
          </p:nvPr>
        </p:nvSpPr>
        <p:spPr/>
        <p:txBody>
          <a:bodyPr/>
          <a:lstStyle/>
          <a:p>
            <a:fld id="{15879961-F20D-9B44-BA6B-137A04CF23BF}" type="datetimeFigureOut">
              <a:rPr lang="en-US" smtClean="0"/>
              <a:t>1/11/2024</a:t>
            </a:fld>
            <a:endParaRPr lang="en-US"/>
          </a:p>
        </p:txBody>
      </p:sp>
      <p:sp>
        <p:nvSpPr>
          <p:cNvPr id="4" name="Footer Placeholder 3">
            <a:extLst>
              <a:ext uri="{FF2B5EF4-FFF2-40B4-BE49-F238E27FC236}">
                <a16:creationId xmlns:a16="http://schemas.microsoft.com/office/drawing/2014/main" id="{47FDD229-046E-9B4F-803C-2E910B3A84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896C10-F6BF-3649-94A5-81767CA16F37}"/>
              </a:ext>
            </a:extLst>
          </p:cNvPr>
          <p:cNvSpPr>
            <a:spLocks noGrp="1"/>
          </p:cNvSpPr>
          <p:nvPr>
            <p:ph type="sldNum" sz="quarter" idx="12"/>
          </p:nvPr>
        </p:nvSpPr>
        <p:spPr/>
        <p:txBody>
          <a:bodyPr/>
          <a:lstStyle/>
          <a:p>
            <a:fld id="{334A7E06-A04C-A141-A8B5-6428716655A2}" type="slidenum">
              <a:rPr lang="en-US" smtClean="0"/>
              <a:t>‹#›</a:t>
            </a:fld>
            <a:endParaRPr lang="en-US"/>
          </a:p>
        </p:txBody>
      </p:sp>
    </p:spTree>
    <p:extLst>
      <p:ext uri="{BB962C8B-B14F-4D97-AF65-F5344CB8AC3E}">
        <p14:creationId xmlns:p14="http://schemas.microsoft.com/office/powerpoint/2010/main" val="3610950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475E3C-2C3F-364D-AF91-B7E03B2C4E5C}"/>
              </a:ext>
            </a:extLst>
          </p:cNvPr>
          <p:cNvSpPr>
            <a:spLocks noGrp="1"/>
          </p:cNvSpPr>
          <p:nvPr>
            <p:ph type="dt" sz="half" idx="10"/>
          </p:nvPr>
        </p:nvSpPr>
        <p:spPr/>
        <p:txBody>
          <a:bodyPr/>
          <a:lstStyle/>
          <a:p>
            <a:fld id="{15879961-F20D-9B44-BA6B-137A04CF23BF}" type="datetimeFigureOut">
              <a:rPr lang="en-US" smtClean="0"/>
              <a:t>1/11/2024</a:t>
            </a:fld>
            <a:endParaRPr lang="en-US"/>
          </a:p>
        </p:txBody>
      </p:sp>
      <p:sp>
        <p:nvSpPr>
          <p:cNvPr id="3" name="Footer Placeholder 2">
            <a:extLst>
              <a:ext uri="{FF2B5EF4-FFF2-40B4-BE49-F238E27FC236}">
                <a16:creationId xmlns:a16="http://schemas.microsoft.com/office/drawing/2014/main" id="{5D4C30AF-11E1-D24F-9530-52790E94AB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6868D8-404A-3245-B382-BA7A00F1AA3E}"/>
              </a:ext>
            </a:extLst>
          </p:cNvPr>
          <p:cNvSpPr>
            <a:spLocks noGrp="1"/>
          </p:cNvSpPr>
          <p:nvPr>
            <p:ph type="sldNum" sz="quarter" idx="12"/>
          </p:nvPr>
        </p:nvSpPr>
        <p:spPr/>
        <p:txBody>
          <a:bodyPr/>
          <a:lstStyle/>
          <a:p>
            <a:fld id="{334A7E06-A04C-A141-A8B5-6428716655A2}" type="slidenum">
              <a:rPr lang="en-US" smtClean="0"/>
              <a:t>‹#›</a:t>
            </a:fld>
            <a:endParaRPr lang="en-US"/>
          </a:p>
        </p:txBody>
      </p:sp>
    </p:spTree>
    <p:extLst>
      <p:ext uri="{BB962C8B-B14F-4D97-AF65-F5344CB8AC3E}">
        <p14:creationId xmlns:p14="http://schemas.microsoft.com/office/powerpoint/2010/main" val="2595755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1F4AE-7A0D-BA40-863B-081118F459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3B3B5E-3EB2-4542-8E5E-84FE97058E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2629-BC56-CF43-A47D-14057647C9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B3D700-8B0E-8C47-9922-F9246797AAA3}"/>
              </a:ext>
            </a:extLst>
          </p:cNvPr>
          <p:cNvSpPr>
            <a:spLocks noGrp="1"/>
          </p:cNvSpPr>
          <p:nvPr>
            <p:ph type="dt" sz="half" idx="10"/>
          </p:nvPr>
        </p:nvSpPr>
        <p:spPr/>
        <p:txBody>
          <a:bodyPr/>
          <a:lstStyle/>
          <a:p>
            <a:fld id="{15879961-F20D-9B44-BA6B-137A04CF23BF}" type="datetimeFigureOut">
              <a:rPr lang="en-US" smtClean="0"/>
              <a:t>1/11/2024</a:t>
            </a:fld>
            <a:endParaRPr lang="en-US"/>
          </a:p>
        </p:txBody>
      </p:sp>
      <p:sp>
        <p:nvSpPr>
          <p:cNvPr id="6" name="Footer Placeholder 5">
            <a:extLst>
              <a:ext uri="{FF2B5EF4-FFF2-40B4-BE49-F238E27FC236}">
                <a16:creationId xmlns:a16="http://schemas.microsoft.com/office/drawing/2014/main" id="{AF9AAE29-2D0B-EF49-BC1A-EF070078FA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2F429F-4E1E-0E4D-B737-AB90FA160048}"/>
              </a:ext>
            </a:extLst>
          </p:cNvPr>
          <p:cNvSpPr>
            <a:spLocks noGrp="1"/>
          </p:cNvSpPr>
          <p:nvPr>
            <p:ph type="sldNum" sz="quarter" idx="12"/>
          </p:nvPr>
        </p:nvSpPr>
        <p:spPr/>
        <p:txBody>
          <a:bodyPr/>
          <a:lstStyle/>
          <a:p>
            <a:fld id="{334A7E06-A04C-A141-A8B5-6428716655A2}" type="slidenum">
              <a:rPr lang="en-US" smtClean="0"/>
              <a:t>‹#›</a:t>
            </a:fld>
            <a:endParaRPr lang="en-US"/>
          </a:p>
        </p:txBody>
      </p:sp>
    </p:spTree>
    <p:extLst>
      <p:ext uri="{BB962C8B-B14F-4D97-AF65-F5344CB8AC3E}">
        <p14:creationId xmlns:p14="http://schemas.microsoft.com/office/powerpoint/2010/main" val="1255740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D2965-B12E-CB4E-AC68-BC5B7F1EC2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1CB315-1946-7040-BD62-AD4CD03BB3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9CEC35-7867-FB43-BC24-B9A099C4F6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00E2F3F-D2AB-7845-878A-EFAF19C34E46}"/>
              </a:ext>
            </a:extLst>
          </p:cNvPr>
          <p:cNvSpPr>
            <a:spLocks noGrp="1"/>
          </p:cNvSpPr>
          <p:nvPr>
            <p:ph type="dt" sz="half" idx="10"/>
          </p:nvPr>
        </p:nvSpPr>
        <p:spPr/>
        <p:txBody>
          <a:bodyPr/>
          <a:lstStyle/>
          <a:p>
            <a:fld id="{15879961-F20D-9B44-BA6B-137A04CF23BF}" type="datetimeFigureOut">
              <a:rPr lang="en-US" smtClean="0"/>
              <a:t>1/11/2024</a:t>
            </a:fld>
            <a:endParaRPr lang="en-US"/>
          </a:p>
        </p:txBody>
      </p:sp>
      <p:sp>
        <p:nvSpPr>
          <p:cNvPr id="6" name="Footer Placeholder 5">
            <a:extLst>
              <a:ext uri="{FF2B5EF4-FFF2-40B4-BE49-F238E27FC236}">
                <a16:creationId xmlns:a16="http://schemas.microsoft.com/office/drawing/2014/main" id="{098F6801-DF43-294E-B165-057CD8BA8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87FDA5-8D62-2246-A565-8BFC91431C58}"/>
              </a:ext>
            </a:extLst>
          </p:cNvPr>
          <p:cNvSpPr>
            <a:spLocks noGrp="1"/>
          </p:cNvSpPr>
          <p:nvPr>
            <p:ph type="sldNum" sz="quarter" idx="12"/>
          </p:nvPr>
        </p:nvSpPr>
        <p:spPr/>
        <p:txBody>
          <a:bodyPr/>
          <a:lstStyle/>
          <a:p>
            <a:fld id="{334A7E06-A04C-A141-A8B5-6428716655A2}" type="slidenum">
              <a:rPr lang="en-US" smtClean="0"/>
              <a:t>‹#›</a:t>
            </a:fld>
            <a:endParaRPr lang="en-US"/>
          </a:p>
        </p:txBody>
      </p:sp>
    </p:spTree>
    <p:extLst>
      <p:ext uri="{BB962C8B-B14F-4D97-AF65-F5344CB8AC3E}">
        <p14:creationId xmlns:p14="http://schemas.microsoft.com/office/powerpoint/2010/main" val="1691187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B7F5C9-DC7D-E74F-9DE3-A7F5335D4E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5E6C0D-415A-864F-B928-FC55021975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67BE88-2B83-6843-A4C4-DDE1BD4A82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879961-F20D-9B44-BA6B-137A04CF23BF}" type="datetimeFigureOut">
              <a:rPr lang="en-US" smtClean="0"/>
              <a:t>1/11/2024</a:t>
            </a:fld>
            <a:endParaRPr lang="en-US"/>
          </a:p>
        </p:txBody>
      </p:sp>
      <p:sp>
        <p:nvSpPr>
          <p:cNvPr id="5" name="Footer Placeholder 4">
            <a:extLst>
              <a:ext uri="{FF2B5EF4-FFF2-40B4-BE49-F238E27FC236}">
                <a16:creationId xmlns:a16="http://schemas.microsoft.com/office/drawing/2014/main" id="{3EB1D24D-A081-B347-AC85-732CE119DC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DBCAC3-8A43-7541-AE75-8A52FC7970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A7E06-A04C-A141-A8B5-6428716655A2}" type="slidenum">
              <a:rPr lang="en-US" smtClean="0"/>
              <a:t>‹#›</a:t>
            </a:fld>
            <a:endParaRPr lang="en-US"/>
          </a:p>
        </p:txBody>
      </p:sp>
    </p:spTree>
    <p:extLst>
      <p:ext uri="{BB962C8B-B14F-4D97-AF65-F5344CB8AC3E}">
        <p14:creationId xmlns:p14="http://schemas.microsoft.com/office/powerpoint/2010/main" val="1661278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8392D0-8055-E44F-B0EA-578CA2DB2AAB}"/>
              </a:ext>
            </a:extLst>
          </p:cNvPr>
          <p:cNvPicPr>
            <a:picLocks noChangeAspect="1"/>
          </p:cNvPicPr>
          <p:nvPr/>
        </p:nvPicPr>
        <p:blipFill rotWithShape="1">
          <a:blip r:embed="rId2"/>
          <a:srcRect r="12054"/>
          <a:stretch/>
        </p:blipFill>
        <p:spPr>
          <a:xfrm>
            <a:off x="0" y="-1"/>
            <a:ext cx="12344400" cy="7895403"/>
          </a:xfrm>
          <a:prstGeom prst="rect">
            <a:avLst/>
          </a:prstGeom>
        </p:spPr>
      </p:pic>
      <p:pic>
        <p:nvPicPr>
          <p:cNvPr id="4" name="Picture 8" descr="A picture containing text, book, newspaper&#10;&#10;Description automatically generated">
            <a:extLst>
              <a:ext uri="{FF2B5EF4-FFF2-40B4-BE49-F238E27FC236}">
                <a16:creationId xmlns:a16="http://schemas.microsoft.com/office/drawing/2014/main" id="{464C8EF5-5F20-414D-A09D-0284DB0FB8A6}"/>
              </a:ext>
            </a:extLst>
          </p:cNvPr>
          <p:cNvPicPr>
            <a:picLocks noChangeAspect="1"/>
          </p:cNvPicPr>
          <p:nvPr/>
        </p:nvPicPr>
        <p:blipFill rotWithShape="1">
          <a:blip r:embed="rId3"/>
          <a:srcRect b="16711"/>
          <a:stretch/>
        </p:blipFill>
        <p:spPr>
          <a:xfrm>
            <a:off x="3000919" y="819071"/>
            <a:ext cx="6516732" cy="5483758"/>
          </a:xfrm>
          <a:prstGeom prst="rect">
            <a:avLst/>
          </a:prstGeom>
        </p:spPr>
      </p:pic>
    </p:spTree>
    <p:extLst>
      <p:ext uri="{BB962C8B-B14F-4D97-AF65-F5344CB8AC3E}">
        <p14:creationId xmlns:p14="http://schemas.microsoft.com/office/powerpoint/2010/main" val="3936486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8392D0-8055-E44F-B0EA-578CA2DB2AAB}"/>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p:cNvSpPr txBox="1"/>
          <p:nvPr/>
        </p:nvSpPr>
        <p:spPr>
          <a:xfrm>
            <a:off x="804441" y="466607"/>
            <a:ext cx="9497027" cy="5940088"/>
          </a:xfrm>
          <a:prstGeom prst="rect">
            <a:avLst/>
          </a:prstGeom>
          <a:noFill/>
        </p:spPr>
        <p:txBody>
          <a:bodyPr wrap="square" rtlCol="0">
            <a:spAutoFit/>
          </a:bodyPr>
          <a:lstStyle/>
          <a:p>
            <a:pPr algn="just"/>
            <a:r>
              <a:rPr lang="en-US" sz="2000" dirty="0">
                <a:latin typeface="Arial" panose="020B0604020202020204" pitchFamily="34" charset="0"/>
                <a:cs typeface="Arial" panose="020B0604020202020204" pitchFamily="34" charset="0"/>
              </a:rPr>
              <a:t>Prior to nomination, the nominated official or employee must meet the following qualifications:</a:t>
            </a:r>
          </a:p>
          <a:p>
            <a:pPr marL="342900" indent="-342900" algn="jus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lgn="just">
              <a:buAutoNum type="arabicPeriod"/>
            </a:pPr>
            <a:r>
              <a:rPr lang="en-US" sz="2000" dirty="0">
                <a:latin typeface="Arial" panose="020B0604020202020204" pitchFamily="34" charset="0"/>
                <a:cs typeface="Arial" panose="020B0604020202020204" pitchFamily="34" charset="0"/>
              </a:rPr>
              <a:t>Have rendered at least three (3) years of continuous government service as of deadline of nominations’ submission. Accomplishments for which the nominee is being recognized for should also be made within the last three (3) years immediately prior to the nomination, and have been </a:t>
            </a:r>
            <a:r>
              <a:rPr lang="en-US" sz="2000" b="1" dirty="0">
                <a:latin typeface="Arial" panose="020B0604020202020204" pitchFamily="34" charset="0"/>
                <a:cs typeface="Arial" panose="020B0604020202020204" pitchFamily="34" charset="0"/>
              </a:rPr>
              <a:t>consistently and continuously carried out by the nominee</a:t>
            </a:r>
            <a:r>
              <a:rPr lang="en-US" sz="2000" dirty="0">
                <a:latin typeface="Arial" panose="020B0604020202020204" pitchFamily="34" charset="0"/>
                <a:cs typeface="Arial" panose="020B0604020202020204" pitchFamily="34" charset="0"/>
              </a:rPr>
              <a:t> during said period; </a:t>
            </a:r>
          </a:p>
          <a:p>
            <a:pPr marL="457200" indent="-457200" algn="just">
              <a:buAutoNum type="arabicPeriod"/>
            </a:pPr>
            <a:endParaRPr lang="en-US" sz="2000" dirty="0">
              <a:latin typeface="Arial" panose="020B0604020202020204" pitchFamily="34" charset="0"/>
              <a:cs typeface="Arial" panose="020B0604020202020204" pitchFamily="34" charset="0"/>
            </a:endParaRPr>
          </a:p>
          <a:p>
            <a:pPr marL="355600" indent="-355600" algn="just"/>
            <a:r>
              <a:rPr lang="en-US" sz="2000" dirty="0">
                <a:latin typeface="Arial" panose="020B0604020202020204" pitchFamily="34" charset="0"/>
                <a:cs typeface="Arial" panose="020B0604020202020204" pitchFamily="34" charset="0"/>
              </a:rPr>
              <a:t>2. Have a performance rating of at least </a:t>
            </a:r>
            <a:r>
              <a:rPr lang="en-US" sz="2000" b="1" i="1" dirty="0">
                <a:latin typeface="Arial" panose="020B0604020202020204" pitchFamily="34" charset="0"/>
                <a:cs typeface="Arial" panose="020B0604020202020204" pitchFamily="34" charset="0"/>
              </a:rPr>
              <a:t>Very Satisfactory </a:t>
            </a:r>
            <a:r>
              <a:rPr lang="en-US" sz="2000" dirty="0">
                <a:latin typeface="Arial" panose="020B0604020202020204" pitchFamily="34" charset="0"/>
                <a:cs typeface="Arial" panose="020B0604020202020204" pitchFamily="34" charset="0"/>
              </a:rPr>
              <a:t>or its equivalent for six (6) </a:t>
            </a:r>
            <a:r>
              <a:rPr lang="en-US" sz="2000" dirty="0" err="1">
                <a:latin typeface="Arial" panose="020B0604020202020204" pitchFamily="34" charset="0"/>
                <a:cs typeface="Arial" panose="020B0604020202020204" pitchFamily="34" charset="0"/>
              </a:rPr>
              <a:t>semestral</a:t>
            </a:r>
            <a:r>
              <a:rPr lang="en-US" sz="2000" dirty="0">
                <a:latin typeface="Arial" panose="020B0604020202020204" pitchFamily="34" charset="0"/>
                <a:cs typeface="Arial" panose="020B0604020202020204" pitchFamily="34" charset="0"/>
              </a:rPr>
              <a:t> or three (3) annual rating periods prior to the nomination</a:t>
            </a:r>
          </a:p>
          <a:p>
            <a:pPr marL="355600" indent="-355600" algn="just"/>
            <a:endParaRPr lang="en-US" sz="2000" dirty="0">
              <a:latin typeface="Arial" panose="020B0604020202020204" pitchFamily="34" charset="0"/>
              <a:cs typeface="Arial" panose="020B0604020202020204" pitchFamily="34" charset="0"/>
            </a:endParaRPr>
          </a:p>
          <a:p>
            <a:pPr marL="355600" indent="-355600" algn="just"/>
            <a:r>
              <a:rPr lang="en-US" sz="2000" dirty="0">
                <a:latin typeface="Arial" panose="020B0604020202020204" pitchFamily="34" charset="0"/>
                <a:cs typeface="Arial" panose="020B0604020202020204" pitchFamily="34" charset="0"/>
              </a:rPr>
              <a:t>3. Have not been found guilty of any administrative or criminal offense involving moral turpitude or does not have any pending case against them at the time of nomination</a:t>
            </a:r>
          </a:p>
          <a:p>
            <a:pPr algn="just"/>
            <a:endParaRPr lang="en-US"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Team members who did not meet the qualification requirements shall not be included in the nomination.</a:t>
            </a:r>
          </a:p>
          <a:p>
            <a:pPr marL="457200" indent="-457200" algn="just">
              <a:buAutoNum type="arabicPeriod"/>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0761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0DCD24-2BDE-4B9F-A469-B8D29DA7D11A}"/>
              </a:ext>
            </a:extLst>
          </p:cNvPr>
          <p:cNvPicPr>
            <a:picLocks noChangeAspect="1"/>
          </p:cNvPicPr>
          <p:nvPr/>
        </p:nvPicPr>
        <p:blipFill rotWithShape="1">
          <a:blip r:embed="rId2"/>
          <a:srcRect r="13140" b="13139"/>
          <a:stretch/>
        </p:blipFill>
        <p:spPr>
          <a:xfrm>
            <a:off x="0" y="-1"/>
            <a:ext cx="12192000" cy="6858001"/>
          </a:xfrm>
          <a:prstGeom prst="rect">
            <a:avLst/>
          </a:prstGeom>
        </p:spPr>
      </p:pic>
      <p:pic>
        <p:nvPicPr>
          <p:cNvPr id="4" name="Picture 3" descr="A picture containing text, toy, doll, vector graphics&#10;&#10;Description automatically generated">
            <a:extLst>
              <a:ext uri="{FF2B5EF4-FFF2-40B4-BE49-F238E27FC236}">
                <a16:creationId xmlns:a16="http://schemas.microsoft.com/office/drawing/2014/main" id="{45B9020F-A9B5-435D-85F2-97ACBC7517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9634" y="2550721"/>
            <a:ext cx="5486400" cy="4147915"/>
          </a:xfrm>
          <a:prstGeom prst="rect">
            <a:avLst/>
          </a:prstGeom>
        </p:spPr>
      </p:pic>
      <p:sp>
        <p:nvSpPr>
          <p:cNvPr id="7" name="TextBox 6">
            <a:extLst>
              <a:ext uri="{FF2B5EF4-FFF2-40B4-BE49-F238E27FC236}">
                <a16:creationId xmlns:a16="http://schemas.microsoft.com/office/drawing/2014/main" id="{1BEB15A1-48AD-465F-B9EF-78585AB9CFC7}"/>
              </a:ext>
            </a:extLst>
          </p:cNvPr>
          <p:cNvSpPr txBox="1"/>
          <p:nvPr/>
        </p:nvSpPr>
        <p:spPr>
          <a:xfrm>
            <a:off x="1306634" y="1606527"/>
            <a:ext cx="4953000" cy="1938992"/>
          </a:xfrm>
          <a:prstGeom prst="rect">
            <a:avLst/>
          </a:prstGeom>
          <a:noFill/>
        </p:spPr>
        <p:txBody>
          <a:bodyPr wrap="square" rtlCol="0">
            <a:spAutoFit/>
          </a:bodyPr>
          <a:lstStyle/>
          <a:p>
            <a:r>
              <a:rPr lang="en-US" sz="4000" b="1" dirty="0">
                <a:solidFill>
                  <a:srgbClr val="002060"/>
                </a:solidFill>
                <a:latin typeface="Arial" pitchFamily="34" charset="0"/>
                <a:cs typeface="Arial" pitchFamily="34" charset="0"/>
              </a:rPr>
              <a:t>WHAT ARE THE CRITERIA FOR EVALUATION?</a:t>
            </a:r>
          </a:p>
        </p:txBody>
      </p:sp>
    </p:spTree>
    <p:extLst>
      <p:ext uri="{BB962C8B-B14F-4D97-AF65-F5344CB8AC3E}">
        <p14:creationId xmlns:p14="http://schemas.microsoft.com/office/powerpoint/2010/main" val="2908261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8392D0-8055-E44F-B0EA-578CA2DB2AAB}"/>
              </a:ext>
            </a:extLst>
          </p:cNvPr>
          <p:cNvPicPr>
            <a:picLocks noChangeAspect="1"/>
          </p:cNvPicPr>
          <p:nvPr/>
        </p:nvPicPr>
        <p:blipFill>
          <a:blip r:embed="rId2"/>
          <a:stretch>
            <a:fillRect/>
          </a:stretch>
        </p:blipFill>
        <p:spPr>
          <a:xfrm>
            <a:off x="0" y="0"/>
            <a:ext cx="12192000" cy="6858000"/>
          </a:xfrm>
          <a:prstGeom prst="rect">
            <a:avLst/>
          </a:prstGeom>
        </p:spPr>
      </p:pic>
      <p:sp>
        <p:nvSpPr>
          <p:cNvPr id="3" name="Title 1"/>
          <p:cNvSpPr txBox="1">
            <a:spLocks/>
          </p:cNvSpPr>
          <p:nvPr/>
        </p:nvSpPr>
        <p:spPr bwMode="auto">
          <a:xfrm>
            <a:off x="781292" y="630820"/>
            <a:ext cx="9647498" cy="555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342900" indent="-342900" algn="just">
              <a:buFontTx/>
              <a:buAutoNum type="alphaUcPeriod"/>
              <a:defRPr/>
            </a:pPr>
            <a:r>
              <a:rPr lang="en-PH" sz="1800" dirty="0">
                <a:latin typeface="Arial" panose="020B0604020202020204" pitchFamily="34" charset="0"/>
                <a:cs typeface="Arial" panose="020B0604020202020204" pitchFamily="34" charset="0"/>
              </a:rPr>
              <a:t>Presidential </a:t>
            </a:r>
            <a:r>
              <a:rPr lang="en-PH" sz="1800" i="1" dirty="0" err="1">
                <a:latin typeface="Arial" panose="020B0604020202020204" pitchFamily="34" charset="0"/>
                <a:cs typeface="Arial" panose="020B0604020202020204" pitchFamily="34" charset="0"/>
              </a:rPr>
              <a:t>Lingkod</a:t>
            </a:r>
            <a:r>
              <a:rPr lang="en-PH" sz="1800" i="1" dirty="0">
                <a:latin typeface="Arial" panose="020B0604020202020204" pitchFamily="34" charset="0"/>
                <a:cs typeface="Arial" panose="020B0604020202020204" pitchFamily="34" charset="0"/>
              </a:rPr>
              <a:t> Bayan </a:t>
            </a:r>
            <a:r>
              <a:rPr lang="en-PH" sz="1800" dirty="0">
                <a:latin typeface="Arial" panose="020B0604020202020204" pitchFamily="34" charset="0"/>
                <a:cs typeface="Arial" panose="020B0604020202020204" pitchFamily="34" charset="0"/>
              </a:rPr>
              <a:t>and CSC </a:t>
            </a:r>
            <a:r>
              <a:rPr lang="en-PH" sz="1800" i="1" dirty="0" err="1">
                <a:latin typeface="Arial" panose="020B0604020202020204" pitchFamily="34" charset="0"/>
                <a:cs typeface="Arial" panose="020B0604020202020204" pitchFamily="34" charset="0"/>
              </a:rPr>
              <a:t>Pagasa</a:t>
            </a:r>
            <a:r>
              <a:rPr lang="en-PH" sz="1800" dirty="0">
                <a:latin typeface="Arial" panose="020B0604020202020204" pitchFamily="34" charset="0"/>
                <a:cs typeface="Arial" panose="020B0604020202020204" pitchFamily="34" charset="0"/>
              </a:rPr>
              <a:t> Awards</a:t>
            </a:r>
          </a:p>
          <a:p>
            <a:pPr algn="just">
              <a:defRPr/>
            </a:pPr>
            <a:endParaRPr lang="en-PH" sz="1800" dirty="0">
              <a:latin typeface="Arial" panose="020B0604020202020204" pitchFamily="34" charset="0"/>
              <a:cs typeface="Arial" panose="020B0604020202020204" pitchFamily="34" charset="0"/>
            </a:endParaRPr>
          </a:p>
          <a:p>
            <a:pPr marL="517922" indent="-342900" algn="just">
              <a:buFontTx/>
              <a:buAutoNum type="arabicPeriod"/>
              <a:defRPr/>
            </a:pPr>
            <a:r>
              <a:rPr lang="en-PH" sz="1800" b="1" u="sng" dirty="0">
                <a:latin typeface="Arial" panose="020B0604020202020204" pitchFamily="34" charset="0"/>
                <a:cs typeface="Arial" panose="020B0604020202020204" pitchFamily="34" charset="0"/>
              </a:rPr>
              <a:t>Noteworthiness of Outstanding Performance/Contribution</a:t>
            </a:r>
            <a:r>
              <a:rPr lang="en-PH" sz="1800" dirty="0">
                <a:latin typeface="Arial" panose="020B0604020202020204" pitchFamily="34" charset="0"/>
                <a:cs typeface="Arial" panose="020B0604020202020204" pitchFamily="34" charset="0"/>
              </a:rPr>
              <a:t> – The degree of uniqueness and originality of outstanding performance or contribution/s;  implemented breakthroughs in the structure, system and procedures in the delivery of services</a:t>
            </a:r>
          </a:p>
          <a:p>
            <a:pPr marL="175022" algn="just">
              <a:defRPr/>
            </a:pPr>
            <a:endParaRPr lang="en-PH" sz="1800" dirty="0">
              <a:latin typeface="Arial" panose="020B0604020202020204" pitchFamily="34" charset="0"/>
              <a:cs typeface="Arial" panose="020B0604020202020204" pitchFamily="34" charset="0"/>
            </a:endParaRPr>
          </a:p>
          <a:p>
            <a:pPr marL="175022" algn="just">
              <a:defRPr/>
            </a:pPr>
            <a:r>
              <a:rPr lang="en-PH" sz="1800" b="1" dirty="0">
                <a:latin typeface="Arial" panose="020B0604020202020204" pitchFamily="34" charset="0"/>
                <a:cs typeface="Arial" panose="020B0604020202020204" pitchFamily="34" charset="0"/>
              </a:rPr>
              <a:t>2. </a:t>
            </a:r>
            <a:r>
              <a:rPr lang="en-PH" sz="1800" b="1" u="sng" dirty="0">
                <a:latin typeface="Arial" panose="020B0604020202020204" pitchFamily="34" charset="0"/>
                <a:cs typeface="Arial" panose="020B0604020202020204" pitchFamily="34" charset="0"/>
              </a:rPr>
              <a:t>Sustainability of Contribution </a:t>
            </a:r>
            <a:r>
              <a:rPr lang="en-PH" sz="1800" dirty="0">
                <a:latin typeface="Arial" panose="020B0604020202020204" pitchFamily="34" charset="0"/>
                <a:cs typeface="Arial" panose="020B0604020202020204" pitchFamily="34" charset="0"/>
              </a:rPr>
              <a:t>– the extent to which the accomplishment led to the innovation/contribution which has been adopted; number of individuals, communities, offices who benefited, and evidence of sustained use of continuous implementation for at lease three years or longer</a:t>
            </a:r>
          </a:p>
          <a:p>
            <a:pPr marL="175022" algn="just">
              <a:defRPr/>
            </a:pPr>
            <a:endParaRPr lang="en-US" sz="1800" dirty="0">
              <a:latin typeface="Arial" panose="020B0604020202020204" pitchFamily="34" charset="0"/>
              <a:cs typeface="Arial" panose="020B0604020202020204" pitchFamily="34" charset="0"/>
            </a:endParaRPr>
          </a:p>
          <a:p>
            <a:pPr marL="175022" algn="just">
              <a:defRPr/>
            </a:pPr>
            <a:r>
              <a:rPr lang="en-PH" sz="1800" b="1" dirty="0">
                <a:latin typeface="Arial" panose="020B0604020202020204" pitchFamily="34" charset="0"/>
                <a:cs typeface="Arial" panose="020B0604020202020204" pitchFamily="34" charset="0"/>
              </a:rPr>
              <a:t>3. </a:t>
            </a:r>
            <a:r>
              <a:rPr lang="en-PH" sz="1800" b="1" u="sng" dirty="0">
                <a:latin typeface="Arial" panose="020B0604020202020204" pitchFamily="34" charset="0"/>
                <a:cs typeface="Arial" panose="020B0604020202020204" pitchFamily="34" charset="0"/>
              </a:rPr>
              <a:t>Impact of Performance/Achievement </a:t>
            </a:r>
            <a:r>
              <a:rPr lang="en-PH" sz="1800" dirty="0">
                <a:latin typeface="Arial" panose="020B0604020202020204" pitchFamily="34" charset="0"/>
                <a:cs typeface="Arial" panose="020B0604020202020204" pitchFamily="34" charset="0"/>
              </a:rPr>
              <a:t>– The extent to which the idea, suggestion, innovation or invention is being used and its result; positive outcomes;  the resulting paradigm shift, and the amount of money saved</a:t>
            </a:r>
          </a:p>
          <a:p>
            <a:pPr marL="175022" algn="just">
              <a:defRPr/>
            </a:pPr>
            <a:endParaRPr lang="en-PH" sz="1800" dirty="0">
              <a:latin typeface="Arial" panose="020B0604020202020204" pitchFamily="34" charset="0"/>
              <a:cs typeface="Arial" panose="020B0604020202020204" pitchFamily="34" charset="0"/>
            </a:endParaRPr>
          </a:p>
          <a:p>
            <a:pPr marL="175022" algn="just">
              <a:defRPr/>
            </a:pPr>
            <a:r>
              <a:rPr lang="en-PH" sz="1800" b="1" dirty="0">
                <a:latin typeface="Arial" panose="020B0604020202020204" pitchFamily="34" charset="0"/>
                <a:cs typeface="Arial" panose="020B0604020202020204" pitchFamily="34" charset="0"/>
              </a:rPr>
              <a:t>4. </a:t>
            </a:r>
            <a:r>
              <a:rPr lang="en-PH" sz="1800" b="1" u="sng" dirty="0">
                <a:latin typeface="Arial" panose="020B0604020202020204" pitchFamily="34" charset="0"/>
                <a:cs typeface="Arial" panose="020B0604020202020204" pitchFamily="34" charset="0"/>
              </a:rPr>
              <a:t>Reliability and Effectiveness</a:t>
            </a:r>
            <a:r>
              <a:rPr lang="en-PH" sz="1800" b="1" dirty="0">
                <a:latin typeface="Arial" panose="020B0604020202020204" pitchFamily="34" charset="0"/>
                <a:cs typeface="Arial" panose="020B0604020202020204" pitchFamily="34" charset="0"/>
              </a:rPr>
              <a:t> </a:t>
            </a:r>
            <a:r>
              <a:rPr lang="en-PH" sz="1800" dirty="0">
                <a:latin typeface="Arial" panose="020B0604020202020204" pitchFamily="34" charset="0"/>
                <a:cs typeface="Arial" panose="020B0604020202020204" pitchFamily="34" charset="0"/>
              </a:rPr>
              <a:t>– The extent to which the innovation/idea has effectively and efficiently addressed a pressing need/improved service delivery</a:t>
            </a:r>
          </a:p>
          <a:p>
            <a:pPr marL="175022" algn="just">
              <a:defRPr/>
            </a:pPr>
            <a:endParaRPr lang="en-PH" sz="1800" dirty="0">
              <a:latin typeface="Arial" panose="020B0604020202020204" pitchFamily="34" charset="0"/>
              <a:cs typeface="Arial" panose="020B0604020202020204" pitchFamily="34" charset="0"/>
            </a:endParaRPr>
          </a:p>
          <a:p>
            <a:pPr marL="175022" algn="just">
              <a:defRPr/>
            </a:pPr>
            <a:r>
              <a:rPr lang="en-PH" sz="1800" b="1" dirty="0">
                <a:latin typeface="Arial" panose="020B0604020202020204" pitchFamily="34" charset="0"/>
                <a:cs typeface="Arial" panose="020B0604020202020204" pitchFamily="34" charset="0"/>
              </a:rPr>
              <a:t>5. </a:t>
            </a:r>
            <a:r>
              <a:rPr lang="en-PH" sz="1800" b="1" u="sng" dirty="0">
                <a:latin typeface="Arial" panose="020B0604020202020204" pitchFamily="34" charset="0"/>
                <a:cs typeface="Arial" panose="020B0604020202020204" pitchFamily="34" charset="0"/>
              </a:rPr>
              <a:t>Consistency of Performance</a:t>
            </a:r>
            <a:r>
              <a:rPr lang="en-PH" sz="1800" b="1" dirty="0">
                <a:latin typeface="Arial" panose="020B0604020202020204" pitchFamily="34" charset="0"/>
                <a:cs typeface="Arial" panose="020B0604020202020204" pitchFamily="34" charset="0"/>
              </a:rPr>
              <a:t> </a:t>
            </a:r>
            <a:r>
              <a:rPr lang="en-PH" sz="1800" dirty="0">
                <a:latin typeface="Arial" panose="020B0604020202020204" pitchFamily="34" charset="0"/>
                <a:cs typeface="Arial" panose="020B0604020202020204" pitchFamily="34" charset="0"/>
              </a:rPr>
              <a:t>– The degree of consistency manifested by consistent outstanding performance based on historical data/work record</a:t>
            </a:r>
          </a:p>
          <a:p>
            <a:pPr marL="175022" algn="just">
              <a:defRPr/>
            </a:pPr>
            <a:endParaRPr lang="en-PH"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661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8392D0-8055-E44F-B0EA-578CA2DB2AAB}"/>
              </a:ext>
            </a:extLst>
          </p:cNvPr>
          <p:cNvPicPr>
            <a:picLocks noChangeAspect="1"/>
          </p:cNvPicPr>
          <p:nvPr/>
        </p:nvPicPr>
        <p:blipFill>
          <a:blip r:embed="rId2"/>
          <a:stretch>
            <a:fillRect/>
          </a:stretch>
        </p:blipFill>
        <p:spPr>
          <a:xfrm>
            <a:off x="0" y="0"/>
            <a:ext cx="12192000" cy="6858000"/>
          </a:xfrm>
          <a:prstGeom prst="rect">
            <a:avLst/>
          </a:prstGeom>
        </p:spPr>
      </p:pic>
      <p:sp>
        <p:nvSpPr>
          <p:cNvPr id="3" name="Title 1"/>
          <p:cNvSpPr txBox="1">
            <a:spLocks/>
          </p:cNvSpPr>
          <p:nvPr/>
        </p:nvSpPr>
        <p:spPr bwMode="auto">
          <a:xfrm>
            <a:off x="838200" y="231498"/>
            <a:ext cx="9521142" cy="3409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just">
              <a:defRPr/>
            </a:pPr>
            <a:endParaRPr lang="en-PH" sz="1800" dirty="0">
              <a:latin typeface="Arial" panose="020B0604020202020204" pitchFamily="34" charset="0"/>
              <a:cs typeface="Arial" panose="020B0604020202020204" pitchFamily="34" charset="0"/>
            </a:endParaRPr>
          </a:p>
          <a:p>
            <a:pPr marL="175022" algn="just">
              <a:defRPr/>
            </a:pPr>
            <a:r>
              <a:rPr lang="en-PH" sz="1800" b="1" dirty="0">
                <a:latin typeface="Arial" panose="020B0604020202020204" pitchFamily="34" charset="0"/>
                <a:cs typeface="Arial" panose="020B0604020202020204" pitchFamily="34" charset="0"/>
              </a:rPr>
              <a:t>6. </a:t>
            </a:r>
            <a:r>
              <a:rPr lang="en-PH" sz="1800" b="1" u="sng" dirty="0">
                <a:latin typeface="Arial" panose="020B0604020202020204" pitchFamily="34" charset="0"/>
                <a:cs typeface="Arial" panose="020B0604020202020204" pitchFamily="34" charset="0"/>
              </a:rPr>
              <a:t>Demonstrated Teamwork, Cooperation, Camaraderie and Cohesiveness</a:t>
            </a:r>
            <a:r>
              <a:rPr lang="en-PH" sz="1800" b="1" dirty="0">
                <a:latin typeface="Arial" panose="020B0604020202020204" pitchFamily="34" charset="0"/>
                <a:cs typeface="Arial" panose="020B0604020202020204" pitchFamily="34" charset="0"/>
              </a:rPr>
              <a:t> </a:t>
            </a:r>
            <a:r>
              <a:rPr lang="en-PH" sz="1800" dirty="0">
                <a:latin typeface="Arial" panose="020B0604020202020204" pitchFamily="34" charset="0"/>
                <a:cs typeface="Arial" panose="020B0604020202020204" pitchFamily="34" charset="0"/>
              </a:rPr>
              <a:t>(for group nominations) – The extent to which the group members motivate and support each other or the degree to which group members positively influence each other</a:t>
            </a:r>
          </a:p>
          <a:p>
            <a:pPr marL="175022" algn="just">
              <a:defRPr/>
            </a:pPr>
            <a:endParaRPr lang="en-PH" sz="1800" dirty="0">
              <a:latin typeface="Arial" panose="020B0604020202020204" pitchFamily="34" charset="0"/>
              <a:cs typeface="Arial" panose="020B0604020202020204" pitchFamily="34" charset="0"/>
            </a:endParaRPr>
          </a:p>
          <a:p>
            <a:pPr marL="175022" algn="just">
              <a:defRPr/>
            </a:pPr>
            <a:r>
              <a:rPr lang="en-PH" sz="1800" b="1" dirty="0">
                <a:latin typeface="Arial" panose="020B0604020202020204" pitchFamily="34" charset="0"/>
                <a:cs typeface="Arial" panose="020B0604020202020204" pitchFamily="34" charset="0"/>
              </a:rPr>
              <a:t>Each group/team member </a:t>
            </a:r>
            <a:r>
              <a:rPr lang="en-PH" sz="1800" dirty="0">
                <a:latin typeface="Arial" panose="020B0604020202020204" pitchFamily="34" charset="0"/>
                <a:cs typeface="Arial" panose="020B0604020202020204" pitchFamily="34" charset="0"/>
              </a:rPr>
              <a:t>should have verifiable/actual contribution in the attainment of the group/team’s accomplishment. This should be specified in the nomination </a:t>
            </a:r>
          </a:p>
          <a:p>
            <a:pPr marL="175022" algn="just">
              <a:defRPr/>
            </a:pPr>
            <a:endParaRPr lang="en-PH"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5992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8392D0-8055-E44F-B0EA-578CA2DB2AAB}"/>
              </a:ext>
            </a:extLst>
          </p:cNvPr>
          <p:cNvPicPr>
            <a:picLocks noChangeAspect="1"/>
          </p:cNvPicPr>
          <p:nvPr/>
        </p:nvPicPr>
        <p:blipFill>
          <a:blip r:embed="rId2"/>
          <a:stretch>
            <a:fillRect/>
          </a:stretch>
        </p:blipFill>
        <p:spPr>
          <a:xfrm>
            <a:off x="0" y="0"/>
            <a:ext cx="12192000" cy="6858000"/>
          </a:xfrm>
          <a:prstGeom prst="rect">
            <a:avLst/>
          </a:prstGeom>
        </p:spPr>
      </p:pic>
      <p:sp>
        <p:nvSpPr>
          <p:cNvPr id="3" name="Title 1"/>
          <p:cNvSpPr txBox="1">
            <a:spLocks/>
          </p:cNvSpPr>
          <p:nvPr/>
        </p:nvSpPr>
        <p:spPr bwMode="auto">
          <a:xfrm>
            <a:off x="577772" y="544005"/>
            <a:ext cx="9984127" cy="592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just">
              <a:defRPr/>
            </a:pPr>
            <a:r>
              <a:rPr lang="en-PH" sz="1800" dirty="0">
                <a:latin typeface="Arial" panose="020B0604020202020204" pitchFamily="34" charset="0"/>
                <a:cs typeface="Arial" panose="020B0604020202020204" pitchFamily="34" charset="0"/>
              </a:rPr>
              <a:t>B. Outstanding Public Officials and employees or the </a:t>
            </a:r>
            <a:r>
              <a:rPr lang="en-PH" sz="1800" i="1" dirty="0" err="1">
                <a:latin typeface="Arial" panose="020B0604020202020204" pitchFamily="34" charset="0"/>
                <a:cs typeface="Arial" panose="020B0604020202020204" pitchFamily="34" charset="0"/>
              </a:rPr>
              <a:t>Dangal</a:t>
            </a:r>
            <a:r>
              <a:rPr lang="en-PH" sz="1800" i="1" dirty="0">
                <a:latin typeface="Arial" panose="020B0604020202020204" pitchFamily="34" charset="0"/>
                <a:cs typeface="Arial" panose="020B0604020202020204" pitchFamily="34" charset="0"/>
              </a:rPr>
              <a:t> ng Bayan</a:t>
            </a:r>
            <a:r>
              <a:rPr lang="en-PH" sz="1800" dirty="0">
                <a:latin typeface="Arial" panose="020B0604020202020204" pitchFamily="34" charset="0"/>
                <a:cs typeface="Arial" panose="020B0604020202020204" pitchFamily="34" charset="0"/>
              </a:rPr>
              <a:t> Award</a:t>
            </a:r>
          </a:p>
          <a:p>
            <a:pPr algn="just">
              <a:defRPr/>
            </a:pPr>
            <a:endParaRPr lang="en-PH" sz="1800" dirty="0">
              <a:latin typeface="Arial" panose="020B0604020202020204" pitchFamily="34" charset="0"/>
              <a:cs typeface="Arial" panose="020B0604020202020204" pitchFamily="34" charset="0"/>
            </a:endParaRPr>
          </a:p>
          <a:p>
            <a:pPr marL="517922" indent="-342900" algn="just">
              <a:buFontTx/>
              <a:buAutoNum type="arabicPeriod"/>
              <a:defRPr/>
            </a:pPr>
            <a:r>
              <a:rPr lang="en-PH" sz="1800" b="1" u="sng" dirty="0">
                <a:latin typeface="Arial" panose="020B0604020202020204" pitchFamily="34" charset="0"/>
                <a:cs typeface="Arial" panose="020B0604020202020204" pitchFamily="34" charset="0"/>
              </a:rPr>
              <a:t>Quality and Consistency of Behavioral Performance</a:t>
            </a:r>
            <a:r>
              <a:rPr lang="en-PH" sz="1800" dirty="0">
                <a:latin typeface="Arial" panose="020B0604020202020204" pitchFamily="34" charset="0"/>
                <a:cs typeface="Arial" panose="020B0604020202020204" pitchFamily="34" charset="0"/>
              </a:rPr>
              <a:t> – The level of consistency to which the nominee has manifested exemplary conduct and noteworthiness or behavioral performance</a:t>
            </a:r>
          </a:p>
          <a:p>
            <a:pPr marL="517922" indent="-342900" algn="just">
              <a:buFontTx/>
              <a:buAutoNum type="arabicPeriod"/>
              <a:defRPr/>
            </a:pPr>
            <a:endParaRPr lang="en-PH" sz="1800" dirty="0">
              <a:latin typeface="Arial" panose="020B0604020202020204" pitchFamily="34" charset="0"/>
              <a:cs typeface="Arial" panose="020B0604020202020204" pitchFamily="34" charset="0"/>
            </a:endParaRPr>
          </a:p>
          <a:p>
            <a:pPr marL="517922" indent="-342900" algn="just">
              <a:buFontTx/>
              <a:buAutoNum type="arabicPeriod"/>
              <a:defRPr/>
            </a:pPr>
            <a:r>
              <a:rPr lang="en-PH" sz="1800" b="1" u="sng" dirty="0">
                <a:latin typeface="Arial" panose="020B0604020202020204" pitchFamily="34" charset="0"/>
                <a:cs typeface="Arial" panose="020B0604020202020204" pitchFamily="34" charset="0"/>
              </a:rPr>
              <a:t>Impact of Behavioral Performance</a:t>
            </a:r>
            <a:r>
              <a:rPr lang="en-PH" sz="1800" b="1" dirty="0">
                <a:latin typeface="Arial" panose="020B0604020202020204" pitchFamily="34" charset="0"/>
                <a:cs typeface="Arial" panose="020B0604020202020204" pitchFamily="34" charset="0"/>
              </a:rPr>
              <a:t> </a:t>
            </a:r>
            <a:r>
              <a:rPr lang="en-PH" sz="1800" dirty="0">
                <a:latin typeface="Arial" panose="020B0604020202020204" pitchFamily="34" charset="0"/>
                <a:cs typeface="Arial" panose="020B0604020202020204" pitchFamily="34" charset="0"/>
              </a:rPr>
              <a:t>– The extent to which the extraordinary act has created a powerful effect or impact on the organization or public</a:t>
            </a:r>
          </a:p>
          <a:p>
            <a:pPr marL="517922" indent="-342900" algn="just">
              <a:buFontTx/>
              <a:buAutoNum type="arabicPeriod"/>
              <a:defRPr/>
            </a:pPr>
            <a:endParaRPr lang="en-PH" sz="1800" dirty="0">
              <a:latin typeface="Arial" panose="020B0604020202020204" pitchFamily="34" charset="0"/>
              <a:cs typeface="Arial" panose="020B0604020202020204" pitchFamily="34" charset="0"/>
            </a:endParaRPr>
          </a:p>
          <a:p>
            <a:pPr marL="517922" indent="-342900" algn="just">
              <a:buFontTx/>
              <a:buAutoNum type="arabicPeriod"/>
              <a:defRPr/>
            </a:pPr>
            <a:r>
              <a:rPr lang="en-PH" sz="1800" b="1" u="sng" dirty="0">
                <a:latin typeface="Arial" panose="020B0604020202020204" pitchFamily="34" charset="0"/>
                <a:cs typeface="Arial" panose="020B0604020202020204" pitchFamily="34" charset="0"/>
              </a:rPr>
              <a:t>Risk or Temptation Inherent in the Work</a:t>
            </a:r>
            <a:r>
              <a:rPr lang="en-PH" sz="1800" b="1" dirty="0">
                <a:latin typeface="Arial" panose="020B0604020202020204" pitchFamily="34" charset="0"/>
                <a:cs typeface="Arial" panose="020B0604020202020204" pitchFamily="34" charset="0"/>
              </a:rPr>
              <a:t> </a:t>
            </a:r>
            <a:r>
              <a:rPr lang="en-PH" sz="1800" dirty="0">
                <a:latin typeface="Arial" panose="020B0604020202020204" pitchFamily="34" charset="0"/>
                <a:cs typeface="Arial" panose="020B0604020202020204" pitchFamily="34" charset="0"/>
              </a:rPr>
              <a:t>– The degree of risk and temptation substantially present in the work</a:t>
            </a:r>
          </a:p>
          <a:p>
            <a:pPr marL="517922" indent="-342900" algn="just">
              <a:buFontTx/>
              <a:buAutoNum type="arabicPeriod"/>
              <a:defRPr/>
            </a:pPr>
            <a:endParaRPr lang="en-US" sz="1800" dirty="0">
              <a:latin typeface="Arial" panose="020B0604020202020204" pitchFamily="34" charset="0"/>
              <a:cs typeface="Arial" panose="020B0604020202020204" pitchFamily="34" charset="0"/>
            </a:endParaRPr>
          </a:p>
          <a:p>
            <a:pPr marL="175022" algn="just">
              <a:defRPr/>
            </a:pPr>
            <a:r>
              <a:rPr lang="en-PH" sz="1800" b="1" dirty="0">
                <a:latin typeface="Arial" panose="020B0604020202020204" pitchFamily="34" charset="0"/>
                <a:cs typeface="Arial" panose="020B0604020202020204" pitchFamily="34" charset="0"/>
              </a:rPr>
              <a:t>4. </a:t>
            </a:r>
            <a:r>
              <a:rPr lang="en-PH" sz="1800" b="1" u="sng" dirty="0">
                <a:latin typeface="Arial" panose="020B0604020202020204" pitchFamily="34" charset="0"/>
                <a:cs typeface="Arial" panose="020B0604020202020204" pitchFamily="34" charset="0"/>
              </a:rPr>
              <a:t>Obscurity of the Position</a:t>
            </a:r>
            <a:r>
              <a:rPr lang="en-PH" sz="1800" b="1" dirty="0">
                <a:latin typeface="Arial" panose="020B0604020202020204" pitchFamily="34" charset="0"/>
                <a:cs typeface="Arial" panose="020B0604020202020204" pitchFamily="34" charset="0"/>
              </a:rPr>
              <a:t> </a:t>
            </a:r>
            <a:r>
              <a:rPr lang="en-PH" sz="1800" dirty="0">
                <a:latin typeface="Arial" panose="020B0604020202020204" pitchFamily="34" charset="0"/>
                <a:cs typeface="Arial" panose="020B0604020202020204" pitchFamily="34" charset="0"/>
              </a:rPr>
              <a:t>– The lowliness or insignificance of the position in relation to the degree of performance and extraordinary norm/s manifested</a:t>
            </a:r>
          </a:p>
          <a:p>
            <a:pPr marL="175022" algn="just">
              <a:defRPr/>
            </a:pPr>
            <a:endParaRPr lang="en-PH" sz="1800" dirty="0">
              <a:latin typeface="Arial" panose="020B0604020202020204" pitchFamily="34" charset="0"/>
              <a:cs typeface="Arial" panose="020B0604020202020204" pitchFamily="34" charset="0"/>
            </a:endParaRPr>
          </a:p>
          <a:p>
            <a:pPr marL="175022" algn="just">
              <a:defRPr/>
            </a:pPr>
            <a:r>
              <a:rPr lang="en-PH" sz="1800" b="1" dirty="0">
                <a:latin typeface="Arial" panose="020B0604020202020204" pitchFamily="34" charset="0"/>
                <a:cs typeface="Arial" panose="020B0604020202020204" pitchFamily="34" charset="0"/>
              </a:rPr>
              <a:t>5. </a:t>
            </a:r>
            <a:r>
              <a:rPr lang="en-PH" sz="1800" b="1" u="sng" dirty="0">
                <a:latin typeface="Arial" panose="020B0604020202020204" pitchFamily="34" charset="0"/>
                <a:cs typeface="Arial" panose="020B0604020202020204" pitchFamily="34" charset="0"/>
              </a:rPr>
              <a:t>Years in Service</a:t>
            </a:r>
            <a:r>
              <a:rPr lang="en-PH" sz="1800" dirty="0">
                <a:latin typeface="Arial" panose="020B0604020202020204" pitchFamily="34" charset="0"/>
                <a:cs typeface="Arial" panose="020B0604020202020204" pitchFamily="34" charset="0"/>
              </a:rPr>
              <a:t> – The cumulative years in service that the nominee has rendered in the government vis-à-vis his/her accomplishments</a:t>
            </a:r>
          </a:p>
          <a:p>
            <a:pPr marL="175022" algn="just">
              <a:defRPr/>
            </a:pPr>
            <a:endParaRPr lang="en-PH" sz="1800" b="1" u="sng" dirty="0">
              <a:latin typeface="Arial" panose="020B0604020202020204" pitchFamily="34" charset="0"/>
              <a:cs typeface="Arial" panose="020B0604020202020204" pitchFamily="34" charset="0"/>
            </a:endParaRPr>
          </a:p>
          <a:p>
            <a:pPr marL="175022" algn="just">
              <a:defRPr/>
            </a:pPr>
            <a:r>
              <a:rPr lang="en-PH" sz="1800" b="1" dirty="0">
                <a:latin typeface="Arial" panose="020B0604020202020204" pitchFamily="34" charset="0"/>
                <a:cs typeface="Arial" panose="020B0604020202020204" pitchFamily="34" charset="0"/>
              </a:rPr>
              <a:t>6. Other similar circumstances or considerations in </a:t>
            </a:r>
            <a:r>
              <a:rPr lang="en-PH" sz="1800" b="1" dirty="0" err="1">
                <a:latin typeface="Arial" panose="020B0604020202020204" pitchFamily="34" charset="0"/>
                <a:cs typeface="Arial" panose="020B0604020202020204" pitchFamily="34" charset="0"/>
              </a:rPr>
              <a:t>favor</a:t>
            </a:r>
            <a:r>
              <a:rPr lang="en-PH" sz="1800" b="1" dirty="0">
                <a:latin typeface="Arial" panose="020B0604020202020204" pitchFamily="34" charset="0"/>
                <a:cs typeface="Arial" panose="020B0604020202020204" pitchFamily="34" charset="0"/>
              </a:rPr>
              <a:t> of the nominee, as may be determined by the members of the Committee on Award for </a:t>
            </a:r>
            <a:r>
              <a:rPr lang="en-PH" sz="1800" b="1" i="1" dirty="0" err="1">
                <a:latin typeface="Arial" panose="020B0604020202020204" pitchFamily="34" charset="0"/>
                <a:cs typeface="Arial" panose="020B0604020202020204" pitchFamily="34" charset="0"/>
              </a:rPr>
              <a:t>Dangal</a:t>
            </a:r>
            <a:r>
              <a:rPr lang="en-PH" sz="1800" b="1" i="1" dirty="0">
                <a:latin typeface="Arial" panose="020B0604020202020204" pitchFamily="34" charset="0"/>
                <a:cs typeface="Arial" panose="020B0604020202020204" pitchFamily="34" charset="0"/>
              </a:rPr>
              <a:t> </a:t>
            </a:r>
            <a:r>
              <a:rPr lang="en-PH" sz="1800" b="1" i="1" dirty="0" err="1">
                <a:latin typeface="Arial" panose="020B0604020202020204" pitchFamily="34" charset="0"/>
                <a:cs typeface="Arial" panose="020B0604020202020204" pitchFamily="34" charset="0"/>
              </a:rPr>
              <a:t>ng</a:t>
            </a:r>
            <a:r>
              <a:rPr lang="en-PH" sz="1800" b="1" i="1" dirty="0">
                <a:latin typeface="Arial" panose="020B0604020202020204" pitchFamily="34" charset="0"/>
                <a:cs typeface="Arial" panose="020B0604020202020204" pitchFamily="34" charset="0"/>
              </a:rPr>
              <a:t> Bayan</a:t>
            </a:r>
          </a:p>
          <a:p>
            <a:pPr marL="517922" indent="-342900" algn="just">
              <a:buFontTx/>
              <a:buAutoNum type="arabicPeriod"/>
              <a:defRPr/>
            </a:pPr>
            <a:endParaRPr lang="en-PH"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1019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B75921-2C25-455E-A58F-2319D77AB452}"/>
              </a:ext>
            </a:extLst>
          </p:cNvPr>
          <p:cNvPicPr>
            <a:picLocks noChangeAspect="1"/>
          </p:cNvPicPr>
          <p:nvPr/>
        </p:nvPicPr>
        <p:blipFill rotWithShape="1">
          <a:blip r:embed="rId2"/>
          <a:srcRect r="13140" b="13139"/>
          <a:stretch/>
        </p:blipFill>
        <p:spPr>
          <a:xfrm>
            <a:off x="0" y="-1"/>
            <a:ext cx="12192000" cy="6858001"/>
          </a:xfrm>
          <a:prstGeom prst="rect">
            <a:avLst/>
          </a:prstGeom>
        </p:spPr>
      </p:pic>
      <p:pic>
        <p:nvPicPr>
          <p:cNvPr id="4" name="Picture 3" descr="A picture containing text, toy, doll, vector graphics&#10;&#10;Description automatically generated">
            <a:extLst>
              <a:ext uri="{FF2B5EF4-FFF2-40B4-BE49-F238E27FC236}">
                <a16:creationId xmlns:a16="http://schemas.microsoft.com/office/drawing/2014/main" id="{DA1DA484-4A75-4680-AB56-B0058C6937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9634" y="2550721"/>
            <a:ext cx="5486400" cy="4147915"/>
          </a:xfrm>
          <a:prstGeom prst="rect">
            <a:avLst/>
          </a:prstGeom>
        </p:spPr>
      </p:pic>
      <p:sp>
        <p:nvSpPr>
          <p:cNvPr id="7" name="TextBox 6">
            <a:extLst>
              <a:ext uri="{FF2B5EF4-FFF2-40B4-BE49-F238E27FC236}">
                <a16:creationId xmlns:a16="http://schemas.microsoft.com/office/drawing/2014/main" id="{5F24A428-7554-4138-8CEE-42D376ADECD0}"/>
              </a:ext>
            </a:extLst>
          </p:cNvPr>
          <p:cNvSpPr txBox="1"/>
          <p:nvPr/>
        </p:nvSpPr>
        <p:spPr>
          <a:xfrm>
            <a:off x="1306634" y="1606527"/>
            <a:ext cx="4953000" cy="1938992"/>
          </a:xfrm>
          <a:prstGeom prst="rect">
            <a:avLst/>
          </a:prstGeom>
          <a:noFill/>
        </p:spPr>
        <p:txBody>
          <a:bodyPr wrap="square" rtlCol="0">
            <a:spAutoFit/>
          </a:bodyPr>
          <a:lstStyle/>
          <a:p>
            <a:r>
              <a:rPr lang="en-US" sz="4000" b="1" dirty="0">
                <a:solidFill>
                  <a:srgbClr val="002060"/>
                </a:solidFill>
                <a:latin typeface="Arial" pitchFamily="34" charset="0"/>
                <a:cs typeface="Arial" pitchFamily="34" charset="0"/>
              </a:rPr>
              <a:t>WHAT ARE THE DOCUMENTARY REQUIREMENTS?</a:t>
            </a:r>
          </a:p>
        </p:txBody>
      </p:sp>
    </p:spTree>
    <p:extLst>
      <p:ext uri="{BB962C8B-B14F-4D97-AF65-F5344CB8AC3E}">
        <p14:creationId xmlns:p14="http://schemas.microsoft.com/office/powerpoint/2010/main" val="937491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8392D0-8055-E44F-B0EA-578CA2DB2AAB}"/>
              </a:ext>
            </a:extLst>
          </p:cNvPr>
          <p:cNvPicPr>
            <a:picLocks noChangeAspect="1"/>
          </p:cNvPicPr>
          <p:nvPr/>
        </p:nvPicPr>
        <p:blipFill>
          <a:blip r:embed="rId2"/>
          <a:stretch>
            <a:fillRect/>
          </a:stretch>
        </p:blipFill>
        <p:spPr>
          <a:xfrm>
            <a:off x="0" y="0"/>
            <a:ext cx="12192000" cy="6858000"/>
          </a:xfrm>
          <a:prstGeom prst="rect">
            <a:avLst/>
          </a:prstGeom>
        </p:spPr>
      </p:pic>
      <p:sp>
        <p:nvSpPr>
          <p:cNvPr id="3" name="Title 1"/>
          <p:cNvSpPr txBox="1">
            <a:spLocks/>
          </p:cNvSpPr>
          <p:nvPr/>
        </p:nvSpPr>
        <p:spPr>
          <a:xfrm>
            <a:off x="838199" y="565470"/>
            <a:ext cx="9672575" cy="1828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defRPr/>
            </a:pPr>
            <a:r>
              <a:rPr lang="en-PH" sz="1875" b="1" dirty="0">
                <a:latin typeface="Arial" panose="020B0604020202020204" pitchFamily="34" charset="0"/>
                <a:cs typeface="Arial" panose="020B0604020202020204" pitchFamily="34" charset="0"/>
              </a:rPr>
              <a:t>SOFT or SCANNED </a:t>
            </a:r>
            <a:r>
              <a:rPr lang="en-PH" sz="1875" dirty="0">
                <a:latin typeface="Arial" panose="020B0604020202020204" pitchFamily="34" charset="0"/>
                <a:cs typeface="Arial" panose="020B0604020202020204" pitchFamily="34" charset="0"/>
              </a:rPr>
              <a:t>copy of the fully accomplished HAP nomination form, clearances and other documentary requirements, with a  Certification from the agency HRMO that the documents are authentic and genuine to be submitted to the CSC FO or CSC RO where the agency is clustered:</a:t>
            </a:r>
          </a:p>
        </p:txBody>
      </p:sp>
      <p:sp>
        <p:nvSpPr>
          <p:cNvPr id="4" name="Content Placeholder 2"/>
          <p:cNvSpPr txBox="1">
            <a:spLocks/>
          </p:cNvSpPr>
          <p:nvPr/>
        </p:nvSpPr>
        <p:spPr>
          <a:xfrm>
            <a:off x="533399" y="2394270"/>
            <a:ext cx="9977375" cy="336413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Font typeface="Arial" panose="020B0604020202020204" pitchFamily="34" charset="0"/>
              <a:buAutoNum type="alphaUcPeriod"/>
              <a:defRPr/>
            </a:pPr>
            <a:r>
              <a:rPr lang="en-PH" sz="1800" b="1" dirty="0">
                <a:solidFill>
                  <a:srgbClr val="002060"/>
                </a:solidFill>
                <a:latin typeface="Arial" panose="020B0604020202020204" pitchFamily="34" charset="0"/>
                <a:cs typeface="Arial" panose="020B0604020202020204" pitchFamily="34" charset="0"/>
              </a:rPr>
              <a:t>Completely filled-out HAP Nomination Form</a:t>
            </a:r>
          </a:p>
          <a:p>
            <a:pPr>
              <a:defRPr/>
            </a:pPr>
            <a:endParaRPr lang="en-PH" sz="800" b="1" dirty="0">
              <a:solidFill>
                <a:schemeClr val="tx1"/>
              </a:solidFill>
              <a:latin typeface="Arial" panose="020B0604020202020204" pitchFamily="34" charset="0"/>
              <a:cs typeface="Arial" panose="020B0604020202020204" pitchFamily="34" charset="0"/>
            </a:endParaRPr>
          </a:p>
          <a:p>
            <a:pPr>
              <a:defRPr/>
            </a:pPr>
            <a:r>
              <a:rPr lang="en-PH" sz="1600" b="1" dirty="0">
                <a:solidFill>
                  <a:schemeClr val="tx1"/>
                </a:solidFill>
                <a:latin typeface="Arial" panose="020B0604020202020204" pitchFamily="34" charset="0"/>
                <a:cs typeface="Arial" panose="020B0604020202020204" pitchFamily="34" charset="0"/>
              </a:rPr>
              <a:t>HAP Form No. 1 </a:t>
            </a:r>
            <a:r>
              <a:rPr lang="en-PH" sz="1600" b="1" i="1" dirty="0">
                <a:solidFill>
                  <a:schemeClr val="tx1"/>
                </a:solidFill>
                <a:latin typeface="Arial" panose="020B0604020202020204" pitchFamily="34" charset="0"/>
                <a:cs typeface="Arial" panose="020B0604020202020204" pitchFamily="34" charset="0"/>
              </a:rPr>
              <a:t>(Revised 2023) </a:t>
            </a:r>
          </a:p>
          <a:p>
            <a:pPr>
              <a:defRPr/>
            </a:pPr>
            <a:r>
              <a:rPr lang="en-PH" sz="1600" dirty="0">
                <a:solidFill>
                  <a:schemeClr val="tx1"/>
                </a:solidFill>
                <a:latin typeface="Arial" panose="020B0604020202020204" pitchFamily="34" charset="0"/>
                <a:cs typeface="Arial" panose="020B0604020202020204" pitchFamily="34" charset="0"/>
              </a:rPr>
              <a:t>Nomination  for the Presidential </a:t>
            </a:r>
            <a:r>
              <a:rPr lang="en-PH" sz="1600" i="1" dirty="0" err="1">
                <a:solidFill>
                  <a:schemeClr val="tx1"/>
                </a:solidFill>
                <a:latin typeface="Arial" panose="020B0604020202020204" pitchFamily="34" charset="0"/>
                <a:cs typeface="Arial" panose="020B0604020202020204" pitchFamily="34" charset="0"/>
              </a:rPr>
              <a:t>Lingkod</a:t>
            </a:r>
            <a:r>
              <a:rPr lang="en-PH" sz="1600" i="1" dirty="0">
                <a:solidFill>
                  <a:schemeClr val="tx1"/>
                </a:solidFill>
                <a:latin typeface="Arial" panose="020B0604020202020204" pitchFamily="34" charset="0"/>
                <a:cs typeface="Arial" panose="020B0604020202020204" pitchFamily="34" charset="0"/>
              </a:rPr>
              <a:t> Bayan</a:t>
            </a:r>
            <a:r>
              <a:rPr lang="en-PH" sz="1600" dirty="0">
                <a:solidFill>
                  <a:schemeClr val="tx1"/>
                </a:solidFill>
                <a:latin typeface="Arial" panose="020B0604020202020204" pitchFamily="34" charset="0"/>
                <a:cs typeface="Arial" panose="020B0604020202020204" pitchFamily="34" charset="0"/>
              </a:rPr>
              <a:t> Award (Individual and Group Category)</a:t>
            </a:r>
          </a:p>
          <a:p>
            <a:pPr>
              <a:defRPr/>
            </a:pPr>
            <a:r>
              <a:rPr lang="en-PH" sz="1600" dirty="0">
                <a:solidFill>
                  <a:schemeClr val="tx1"/>
                </a:solidFill>
                <a:latin typeface="Arial" panose="020B0604020202020204" pitchFamily="34" charset="0"/>
                <a:cs typeface="Arial" panose="020B0604020202020204" pitchFamily="34" charset="0"/>
              </a:rPr>
              <a:t>Nomination  for the Civil Service Commission </a:t>
            </a:r>
            <a:r>
              <a:rPr lang="en-PH" sz="1600" i="1" dirty="0" err="1">
                <a:solidFill>
                  <a:schemeClr val="tx1"/>
                </a:solidFill>
                <a:latin typeface="Arial" panose="020B0604020202020204" pitchFamily="34" charset="0"/>
                <a:cs typeface="Arial" panose="020B0604020202020204" pitchFamily="34" charset="0"/>
              </a:rPr>
              <a:t>Pagasa</a:t>
            </a:r>
            <a:r>
              <a:rPr lang="en-PH" sz="1600" i="1" dirty="0">
                <a:solidFill>
                  <a:schemeClr val="tx1"/>
                </a:solidFill>
                <a:latin typeface="Arial" panose="020B0604020202020204" pitchFamily="34" charset="0"/>
                <a:cs typeface="Arial" panose="020B0604020202020204" pitchFamily="34" charset="0"/>
              </a:rPr>
              <a:t> </a:t>
            </a:r>
            <a:r>
              <a:rPr lang="en-PH" sz="1600" dirty="0">
                <a:solidFill>
                  <a:schemeClr val="tx1"/>
                </a:solidFill>
                <a:latin typeface="Arial" panose="020B0604020202020204" pitchFamily="34" charset="0"/>
                <a:cs typeface="Arial" panose="020B0604020202020204" pitchFamily="34" charset="0"/>
              </a:rPr>
              <a:t>Award (Individual and Group Category)</a:t>
            </a:r>
          </a:p>
          <a:p>
            <a:pPr>
              <a:defRPr/>
            </a:pPr>
            <a:r>
              <a:rPr lang="en-PH" sz="1600" dirty="0">
                <a:solidFill>
                  <a:schemeClr val="tx1"/>
                </a:solidFill>
                <a:latin typeface="Arial" panose="020B0604020202020204" pitchFamily="34" charset="0"/>
                <a:cs typeface="Arial" panose="020B0604020202020204" pitchFamily="34" charset="0"/>
              </a:rPr>
              <a:t>Outstanding Public Officials and Employees (</a:t>
            </a:r>
            <a:r>
              <a:rPr lang="en-PH" sz="1600" i="1" dirty="0" err="1">
                <a:solidFill>
                  <a:schemeClr val="tx1"/>
                </a:solidFill>
                <a:latin typeface="Arial" panose="020B0604020202020204" pitchFamily="34" charset="0"/>
                <a:cs typeface="Arial" panose="020B0604020202020204" pitchFamily="34" charset="0"/>
              </a:rPr>
              <a:t>Dangal</a:t>
            </a:r>
            <a:r>
              <a:rPr lang="en-PH" sz="1600" i="1" dirty="0">
                <a:solidFill>
                  <a:schemeClr val="tx1"/>
                </a:solidFill>
                <a:latin typeface="Arial" panose="020B0604020202020204" pitchFamily="34" charset="0"/>
                <a:cs typeface="Arial" panose="020B0604020202020204" pitchFamily="34" charset="0"/>
              </a:rPr>
              <a:t> </a:t>
            </a:r>
            <a:r>
              <a:rPr lang="en-PH" sz="1600" i="1" dirty="0" err="1">
                <a:solidFill>
                  <a:schemeClr val="tx1"/>
                </a:solidFill>
                <a:latin typeface="Arial" panose="020B0604020202020204" pitchFamily="34" charset="0"/>
                <a:cs typeface="Arial" panose="020B0604020202020204" pitchFamily="34" charset="0"/>
              </a:rPr>
              <a:t>ng</a:t>
            </a:r>
            <a:r>
              <a:rPr lang="en-PH" sz="1600" i="1" dirty="0">
                <a:solidFill>
                  <a:schemeClr val="tx1"/>
                </a:solidFill>
                <a:latin typeface="Arial" panose="020B0604020202020204" pitchFamily="34" charset="0"/>
                <a:cs typeface="Arial" panose="020B0604020202020204" pitchFamily="34" charset="0"/>
              </a:rPr>
              <a:t> Bayan</a:t>
            </a:r>
            <a:r>
              <a:rPr lang="en-PH" sz="1600" dirty="0">
                <a:solidFill>
                  <a:schemeClr val="tx1"/>
                </a:solidFill>
                <a:latin typeface="Arial" panose="020B0604020202020204" pitchFamily="34" charset="0"/>
                <a:cs typeface="Arial" panose="020B0604020202020204" pitchFamily="34" charset="0"/>
              </a:rPr>
              <a:t>) Award</a:t>
            </a:r>
          </a:p>
          <a:p>
            <a:pPr>
              <a:defRPr/>
            </a:pPr>
            <a:endParaRPr lang="en-PH" sz="1600" dirty="0">
              <a:solidFill>
                <a:schemeClr val="tx1"/>
              </a:solidFill>
              <a:latin typeface="Arial" panose="020B0604020202020204" pitchFamily="34" charset="0"/>
              <a:cs typeface="Arial" panose="020B0604020202020204" pitchFamily="34" charset="0"/>
            </a:endParaRPr>
          </a:p>
          <a:p>
            <a:pPr>
              <a:defRPr/>
            </a:pPr>
            <a:r>
              <a:rPr lang="en-PH" sz="1600" b="1" dirty="0">
                <a:solidFill>
                  <a:schemeClr val="tx1"/>
                </a:solidFill>
                <a:latin typeface="Arial" panose="020B0604020202020204" pitchFamily="34" charset="0"/>
                <a:cs typeface="Arial" panose="020B0604020202020204" pitchFamily="34" charset="0"/>
              </a:rPr>
              <a:t>HAP Form No. 2 </a:t>
            </a:r>
            <a:r>
              <a:rPr lang="en-PH" sz="1600" b="1" i="1" dirty="0">
                <a:solidFill>
                  <a:schemeClr val="tx1"/>
                </a:solidFill>
                <a:latin typeface="Arial" panose="020B0604020202020204" pitchFamily="34" charset="0"/>
                <a:cs typeface="Arial" panose="020B0604020202020204" pitchFamily="34" charset="0"/>
              </a:rPr>
              <a:t>(Revised 2023) </a:t>
            </a:r>
            <a:endParaRPr lang="en-PH" sz="1600" dirty="0">
              <a:solidFill>
                <a:schemeClr val="tx1"/>
              </a:solidFill>
              <a:latin typeface="Arial" panose="020B0604020202020204" pitchFamily="34" charset="0"/>
              <a:cs typeface="Arial" panose="020B0604020202020204" pitchFamily="34" charset="0"/>
            </a:endParaRPr>
          </a:p>
          <a:p>
            <a:pPr>
              <a:defRPr/>
            </a:pPr>
            <a:r>
              <a:rPr lang="en-PH" sz="1600" dirty="0">
                <a:solidFill>
                  <a:schemeClr val="tx1"/>
                </a:solidFill>
                <a:latin typeface="Arial" panose="020B0604020202020204" pitchFamily="34" charset="0"/>
                <a:cs typeface="Arial" panose="020B0604020202020204" pitchFamily="34" charset="0"/>
              </a:rPr>
              <a:t>Executive Summary</a:t>
            </a:r>
          </a:p>
          <a:p>
            <a:pPr>
              <a:defRPr/>
            </a:pPr>
            <a:r>
              <a:rPr lang="en-PH" sz="1600" dirty="0">
                <a:solidFill>
                  <a:schemeClr val="tx1"/>
                </a:solidFill>
                <a:latin typeface="Arial" panose="020B0604020202020204" pitchFamily="34" charset="0"/>
                <a:cs typeface="Arial" panose="020B0604020202020204" pitchFamily="34" charset="0"/>
              </a:rPr>
              <a:t>Accomplishments and Impact/Results </a:t>
            </a:r>
          </a:p>
          <a:p>
            <a:pPr>
              <a:defRPr/>
            </a:pPr>
            <a:r>
              <a:rPr lang="en-PH" sz="1600" dirty="0">
                <a:solidFill>
                  <a:schemeClr val="tx1"/>
                </a:solidFill>
                <a:latin typeface="Arial" panose="020B0604020202020204" pitchFamily="34" charset="0"/>
                <a:cs typeface="Arial" panose="020B0604020202020204" pitchFamily="34" charset="0"/>
              </a:rPr>
              <a:t>Additional Information</a:t>
            </a:r>
          </a:p>
          <a:p>
            <a:pPr>
              <a:defRPr/>
            </a:pPr>
            <a:r>
              <a:rPr lang="en-PH" sz="1600" dirty="0">
                <a:solidFill>
                  <a:schemeClr val="tx1"/>
                </a:solidFill>
                <a:latin typeface="Arial" panose="020B0604020202020204" pitchFamily="34" charset="0"/>
                <a:cs typeface="Arial" panose="020B0604020202020204" pitchFamily="34" charset="0"/>
              </a:rPr>
              <a:t>Certification </a:t>
            </a:r>
          </a:p>
        </p:txBody>
      </p:sp>
    </p:spTree>
    <p:extLst>
      <p:ext uri="{BB962C8B-B14F-4D97-AF65-F5344CB8AC3E}">
        <p14:creationId xmlns:p14="http://schemas.microsoft.com/office/powerpoint/2010/main" val="610252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8392D0-8055-E44F-B0EA-578CA2DB2AAB}"/>
              </a:ext>
            </a:extLst>
          </p:cNvPr>
          <p:cNvPicPr>
            <a:picLocks noChangeAspect="1"/>
          </p:cNvPicPr>
          <p:nvPr/>
        </p:nvPicPr>
        <p:blipFill>
          <a:blip r:embed="rId2"/>
          <a:stretch>
            <a:fillRect/>
          </a:stretch>
        </p:blipFill>
        <p:spPr>
          <a:xfrm>
            <a:off x="-40512" y="0"/>
            <a:ext cx="12232511" cy="6858000"/>
          </a:xfrm>
          <a:prstGeom prst="rect">
            <a:avLst/>
          </a:prstGeom>
        </p:spPr>
      </p:pic>
      <p:sp>
        <p:nvSpPr>
          <p:cNvPr id="3" name="Title 1"/>
          <p:cNvSpPr txBox="1">
            <a:spLocks/>
          </p:cNvSpPr>
          <p:nvPr/>
        </p:nvSpPr>
        <p:spPr>
          <a:xfrm>
            <a:off x="503499" y="-23870"/>
            <a:ext cx="10318829" cy="1600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defRPr/>
            </a:pPr>
            <a:r>
              <a:rPr lang="en-PH" sz="1800" dirty="0">
                <a:latin typeface="Arial" panose="020B0604020202020204" pitchFamily="34" charset="0"/>
                <a:cs typeface="Arial" panose="020B0604020202020204" pitchFamily="34" charset="0"/>
              </a:rPr>
              <a:t>Each completely filled-up nomination form should be accompanied by a write-up using the Nomination  Write-up form. In no case shall the write-up exceed the maximum allowable </a:t>
            </a:r>
            <a:r>
              <a:rPr lang="en-PH" sz="1800" b="1" u="sng" dirty="0">
                <a:latin typeface="Arial" panose="020B0604020202020204" pitchFamily="34" charset="0"/>
                <a:cs typeface="Arial" panose="020B0604020202020204" pitchFamily="34" charset="0"/>
              </a:rPr>
              <a:t>ten (10) pages of A4 size bond paper using Arial font size 12</a:t>
            </a:r>
          </a:p>
        </p:txBody>
      </p:sp>
      <p:sp>
        <p:nvSpPr>
          <p:cNvPr id="4" name="Title 1"/>
          <p:cNvSpPr txBox="1">
            <a:spLocks/>
          </p:cNvSpPr>
          <p:nvPr/>
        </p:nvSpPr>
        <p:spPr bwMode="auto">
          <a:xfrm>
            <a:off x="540154" y="1110460"/>
            <a:ext cx="10206939" cy="1250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just">
              <a:defRPr/>
            </a:pPr>
            <a:r>
              <a:rPr lang="en-PH" sz="1800" dirty="0">
                <a:latin typeface="Arial" panose="020B0604020202020204" pitchFamily="34" charset="0"/>
                <a:cs typeface="Arial" panose="020B0604020202020204" pitchFamily="34" charset="0"/>
              </a:rPr>
              <a:t>B. Nominee’s updated CS Form 212 or </a:t>
            </a:r>
            <a:r>
              <a:rPr lang="en-PH" sz="1800" b="1" dirty="0">
                <a:solidFill>
                  <a:srgbClr val="002060"/>
                </a:solidFill>
                <a:latin typeface="Arial" panose="020B0604020202020204" pitchFamily="34" charset="0"/>
                <a:cs typeface="Arial" panose="020B0604020202020204" pitchFamily="34" charset="0"/>
              </a:rPr>
              <a:t>Personal Data Sheet </a:t>
            </a:r>
            <a:r>
              <a:rPr lang="en-US" sz="1800" dirty="0"/>
              <a:t>(</a:t>
            </a:r>
            <a:r>
              <a:rPr lang="en-US" sz="1800" dirty="0">
                <a:latin typeface="Arial" panose="020B0604020202020204" pitchFamily="34" charset="0"/>
                <a:cs typeface="Arial" panose="020B0604020202020204" pitchFamily="34" charset="0"/>
              </a:rPr>
              <a:t>with photo, signature of the employee, and signature of the person administering oath)</a:t>
            </a:r>
            <a:endParaRPr lang="en-PH" sz="1800" dirty="0">
              <a:latin typeface="Arial" panose="020B0604020202020204" pitchFamily="34" charset="0"/>
              <a:cs typeface="Arial" panose="020B0604020202020204" pitchFamily="34" charset="0"/>
            </a:endParaRPr>
          </a:p>
        </p:txBody>
      </p:sp>
      <p:sp>
        <p:nvSpPr>
          <p:cNvPr id="6" name="Title 1"/>
          <p:cNvSpPr txBox="1">
            <a:spLocks/>
          </p:cNvSpPr>
          <p:nvPr/>
        </p:nvSpPr>
        <p:spPr bwMode="auto">
          <a:xfrm>
            <a:off x="540155" y="3165679"/>
            <a:ext cx="10282173" cy="2404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just">
              <a:defRPr/>
            </a:pPr>
            <a:r>
              <a:rPr lang="en-PH" sz="1800" dirty="0">
                <a:latin typeface="Arial" panose="020B0604020202020204" pitchFamily="34" charset="0"/>
                <a:cs typeface="Arial" panose="020B0604020202020204" pitchFamily="34" charset="0"/>
              </a:rPr>
              <a:t>C. Certification from the Chairperson of the agency’s local, provincial, regional  or national </a:t>
            </a:r>
            <a:r>
              <a:rPr lang="en-PH" sz="1800" b="1" dirty="0">
                <a:solidFill>
                  <a:srgbClr val="002060"/>
                </a:solidFill>
                <a:latin typeface="Arial" panose="020B0604020202020204" pitchFamily="34" charset="0"/>
                <a:cs typeface="Arial" panose="020B0604020202020204" pitchFamily="34" charset="0"/>
              </a:rPr>
              <a:t>Program on Awards and Incentives for Service Excellence (PRAISE) Committee </a:t>
            </a:r>
            <a:r>
              <a:rPr lang="en-PH" sz="1800" b="1" dirty="0">
                <a:latin typeface="Arial" panose="020B0604020202020204" pitchFamily="34" charset="0"/>
                <a:cs typeface="Arial" panose="020B0604020202020204" pitchFamily="34" charset="0"/>
              </a:rPr>
              <a:t>or its equivalent</a:t>
            </a:r>
            <a:r>
              <a:rPr lang="en-PH" sz="1800" dirty="0">
                <a:latin typeface="Arial" panose="020B0604020202020204" pitchFamily="34" charset="0"/>
                <a:cs typeface="Arial" panose="020B0604020202020204" pitchFamily="34" charset="0"/>
              </a:rPr>
              <a:t>, stating that the nomination has undergone deliberation by the Committee</a:t>
            </a:r>
          </a:p>
          <a:p>
            <a:pPr algn="just">
              <a:defRPr/>
            </a:pPr>
            <a:endParaRPr lang="en-PH" sz="1800" dirty="0">
              <a:latin typeface="Arial" panose="020B0604020202020204" pitchFamily="34" charset="0"/>
              <a:cs typeface="Arial" panose="020B0604020202020204" pitchFamily="34" charset="0"/>
            </a:endParaRPr>
          </a:p>
          <a:p>
            <a:pPr algn="just">
              <a:defRPr/>
            </a:pPr>
            <a:r>
              <a:rPr lang="en-PH" sz="1800" dirty="0">
                <a:latin typeface="Arial" panose="020B0604020202020204" pitchFamily="34" charset="0"/>
                <a:cs typeface="Arial" panose="020B0604020202020204" pitchFamily="34" charset="0"/>
              </a:rPr>
              <a:t>In the case of group nomination composed of members from various agencies, the Chairperson of the PRAISE Committee or its equivalent and the Agency Head of the lead agency shall endorse the nomination </a:t>
            </a:r>
          </a:p>
          <a:p>
            <a:pPr algn="just">
              <a:defRPr/>
            </a:pPr>
            <a:endParaRPr lang="en-US" sz="1800" dirty="0">
              <a:latin typeface="Arial" panose="020B0604020202020204" pitchFamily="34" charset="0"/>
              <a:cs typeface="Arial" panose="020B0604020202020204" pitchFamily="34" charset="0"/>
            </a:endParaRPr>
          </a:p>
          <a:p>
            <a:pPr algn="just">
              <a:defRPr/>
            </a:pPr>
            <a:r>
              <a:rPr lang="en-PH" sz="1800" dirty="0">
                <a:latin typeface="Arial" panose="020B0604020202020204" pitchFamily="34" charset="0"/>
                <a:cs typeface="Arial" panose="020B0604020202020204" pitchFamily="34" charset="0"/>
              </a:rPr>
              <a:t>D. </a:t>
            </a:r>
            <a:r>
              <a:rPr lang="en-PH" sz="1800" b="1" dirty="0">
                <a:solidFill>
                  <a:srgbClr val="002060"/>
                </a:solidFill>
                <a:latin typeface="Arial" panose="020B0604020202020204" pitchFamily="34" charset="0"/>
                <a:cs typeface="Arial" panose="020B0604020202020204" pitchFamily="34" charset="0"/>
              </a:rPr>
              <a:t>Letter from the Agency Head endorsing the nomination to the CSC</a:t>
            </a:r>
          </a:p>
          <a:p>
            <a:pPr algn="just">
              <a:defRPr/>
            </a:pPr>
            <a:endParaRPr lang="en-PH" sz="1800" dirty="0">
              <a:latin typeface="Arial" panose="020B0604020202020204" pitchFamily="34" charset="0"/>
              <a:cs typeface="Arial" panose="020B0604020202020204" pitchFamily="34" charset="0"/>
            </a:endParaRPr>
          </a:p>
          <a:p>
            <a:pPr algn="just">
              <a:defRPr/>
            </a:pPr>
            <a:r>
              <a:rPr lang="en-PH" sz="1800" i="1" dirty="0">
                <a:latin typeface="Arial" panose="020B0604020202020204" pitchFamily="34" charset="0"/>
                <a:cs typeface="Arial" panose="020B0604020202020204" pitchFamily="34" charset="0"/>
              </a:rPr>
              <a:t>Agency head </a:t>
            </a:r>
            <a:r>
              <a:rPr lang="en-PH" sz="1800" dirty="0">
                <a:latin typeface="Arial" panose="020B0604020202020204" pitchFamily="34" charset="0"/>
                <a:cs typeface="Arial" panose="020B0604020202020204" pitchFamily="34" charset="0"/>
              </a:rPr>
              <a:t> refers to Department Secretary, Chairperson or President of national government agencies, constitutional commissions, government-owned and controlled corporations, government financial institutions, and state/local universities and colleges, heads of bureaus and agencies attached to or under the Department, as well as Governors or Mayors.</a:t>
            </a:r>
          </a:p>
          <a:p>
            <a:pPr algn="just">
              <a:defRPr/>
            </a:pPr>
            <a:endParaRPr lang="en-PH" sz="1800" dirty="0">
              <a:latin typeface="Arial" panose="020B0604020202020204" pitchFamily="34" charset="0"/>
              <a:cs typeface="Arial" panose="020B0604020202020204" pitchFamily="34" charset="0"/>
            </a:endParaRPr>
          </a:p>
          <a:p>
            <a:pPr algn="just">
              <a:defRPr/>
            </a:pPr>
            <a:r>
              <a:rPr lang="en-PH" sz="1800" dirty="0">
                <a:latin typeface="Arial" panose="020B0604020202020204" pitchFamily="34" charset="0"/>
                <a:cs typeface="Arial" panose="020B0604020202020204" pitchFamily="34" charset="0"/>
              </a:rPr>
              <a:t>Agencies with nominations endorsed by the Agency Heads who are OIC-designates should </a:t>
            </a:r>
          </a:p>
          <a:p>
            <a:pPr algn="just">
              <a:defRPr/>
            </a:pPr>
            <a:r>
              <a:rPr lang="en-PH" sz="1800" dirty="0">
                <a:latin typeface="Arial" panose="020B0604020202020204" pitchFamily="34" charset="0"/>
                <a:cs typeface="Arial" panose="020B0604020202020204" pitchFamily="34" charset="0"/>
              </a:rPr>
              <a:t>also submit a letter or a copy of the latter’s designation order. </a:t>
            </a:r>
          </a:p>
          <a:p>
            <a:pPr algn="just">
              <a:defRPr/>
            </a:pPr>
            <a:endParaRPr lang="en-PH"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8810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8392D0-8055-E44F-B0EA-578CA2DB2AAB}"/>
              </a:ext>
            </a:extLst>
          </p:cNvPr>
          <p:cNvPicPr>
            <a:picLocks noChangeAspect="1"/>
          </p:cNvPicPr>
          <p:nvPr/>
        </p:nvPicPr>
        <p:blipFill>
          <a:blip r:embed="rId2"/>
          <a:stretch>
            <a:fillRect/>
          </a:stretch>
        </p:blipFill>
        <p:spPr>
          <a:xfrm>
            <a:off x="0" y="0"/>
            <a:ext cx="12192000" cy="6858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11024428"/>
              </p:ext>
            </p:extLst>
          </p:nvPr>
        </p:nvGraphicFramePr>
        <p:xfrm>
          <a:off x="1527858" y="1354238"/>
          <a:ext cx="8472668" cy="3802284"/>
        </p:xfrm>
        <a:graphic>
          <a:graphicData uri="http://schemas.openxmlformats.org/drawingml/2006/table">
            <a:tbl>
              <a:tblPr firstRow="1" firstCol="1" lastRow="1" lastCol="1" bandRow="1" bandCol="1">
                <a:tableStyleId>{5C22544A-7EE6-4342-B048-85BDC9FD1C3A}</a:tableStyleId>
              </a:tblPr>
              <a:tblGrid>
                <a:gridCol w="4438063">
                  <a:extLst>
                    <a:ext uri="{9D8B030D-6E8A-4147-A177-3AD203B41FA5}">
                      <a16:colId xmlns:a16="http://schemas.microsoft.com/office/drawing/2014/main" val="20000"/>
                    </a:ext>
                  </a:extLst>
                </a:gridCol>
                <a:gridCol w="4034605">
                  <a:extLst>
                    <a:ext uri="{9D8B030D-6E8A-4147-A177-3AD203B41FA5}">
                      <a16:colId xmlns:a16="http://schemas.microsoft.com/office/drawing/2014/main" val="20001"/>
                    </a:ext>
                  </a:extLst>
                </a:gridCol>
              </a:tblGrid>
              <a:tr h="339789">
                <a:tc>
                  <a:txBody>
                    <a:bodyPr/>
                    <a:lstStyle/>
                    <a:p>
                      <a:pPr marL="0" marR="0" algn="ctr">
                        <a:lnSpc>
                          <a:spcPct val="107000"/>
                        </a:lnSpc>
                        <a:spcBef>
                          <a:spcPts val="0"/>
                        </a:spcBef>
                        <a:spcAft>
                          <a:spcPts val="0"/>
                        </a:spcAft>
                        <a:tabLst>
                          <a:tab pos="-4157345" algn="l"/>
                        </a:tabLst>
                      </a:pPr>
                      <a:r>
                        <a:rPr lang="en-US" sz="1800" dirty="0">
                          <a:solidFill>
                            <a:schemeClr val="tx1"/>
                          </a:solidFill>
                          <a:effectLst/>
                          <a:latin typeface="Arial" panose="020B0604020202020204" pitchFamily="34" charset="0"/>
                          <a:cs typeface="Arial" panose="020B0604020202020204" pitchFamily="34" charset="0"/>
                        </a:rPr>
                        <a:t>Nominee</a:t>
                      </a:r>
                      <a:endParaRPr lang="en-PH"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solidFill>
                      <a:schemeClr val="accent1">
                        <a:lumMod val="40000"/>
                        <a:lumOff val="60000"/>
                      </a:schemeClr>
                    </a:solidFill>
                  </a:tcPr>
                </a:tc>
                <a:tc>
                  <a:txBody>
                    <a:bodyPr/>
                    <a:lstStyle/>
                    <a:p>
                      <a:pPr marL="0" marR="0" algn="ctr">
                        <a:lnSpc>
                          <a:spcPct val="107000"/>
                        </a:lnSpc>
                        <a:spcBef>
                          <a:spcPts val="0"/>
                        </a:spcBef>
                        <a:spcAft>
                          <a:spcPts val="0"/>
                        </a:spcAft>
                        <a:tabLst>
                          <a:tab pos="388620" algn="l"/>
                        </a:tabLst>
                      </a:pPr>
                      <a:r>
                        <a:rPr lang="en-US" sz="1800" dirty="0">
                          <a:solidFill>
                            <a:schemeClr val="tx1"/>
                          </a:solidFill>
                          <a:effectLst/>
                          <a:latin typeface="Arial" panose="020B0604020202020204" pitchFamily="34" charset="0"/>
                          <a:cs typeface="Arial" panose="020B0604020202020204" pitchFamily="34" charset="0"/>
                        </a:rPr>
                        <a:t>Endorsing Head of Agency</a:t>
                      </a:r>
                      <a:endParaRPr lang="en-PH"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solidFill>
                      <a:schemeClr val="accent1">
                        <a:lumMod val="40000"/>
                        <a:lumOff val="60000"/>
                      </a:schemeClr>
                    </a:solidFill>
                  </a:tcPr>
                </a:tc>
                <a:extLst>
                  <a:ext uri="{0D108BD9-81ED-4DB2-BD59-A6C34878D82A}">
                    <a16:rowId xmlns:a16="http://schemas.microsoft.com/office/drawing/2014/main" val="10000"/>
                  </a:ext>
                </a:extLst>
              </a:tr>
              <a:tr h="3462495">
                <a:tc>
                  <a:txBody>
                    <a:bodyPr/>
                    <a:lstStyle/>
                    <a:p>
                      <a:pPr marL="0" marR="0">
                        <a:lnSpc>
                          <a:spcPct val="107000"/>
                        </a:lnSpc>
                        <a:spcBef>
                          <a:spcPts val="0"/>
                        </a:spcBef>
                        <a:spcAft>
                          <a:spcPts val="0"/>
                        </a:spcAft>
                        <a:tabLst>
                          <a:tab pos="388620" algn="l"/>
                        </a:tabLst>
                      </a:pPr>
                      <a:r>
                        <a:rPr lang="en-US" sz="1800" b="0" dirty="0">
                          <a:solidFill>
                            <a:schemeClr val="tx1"/>
                          </a:solidFill>
                          <a:effectLst/>
                          <a:latin typeface="Arial" panose="020B0604020202020204" pitchFamily="34" charset="0"/>
                          <a:cs typeface="Arial" panose="020B0604020202020204" pitchFamily="34" charset="0"/>
                        </a:rPr>
                        <a:t>Members/Staff of the Judiciary</a:t>
                      </a:r>
                      <a:endParaRPr lang="en-PH" sz="1800" b="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tabLst>
                          <a:tab pos="388620" algn="l"/>
                        </a:tabLst>
                      </a:pPr>
                      <a:r>
                        <a:rPr lang="en-US" sz="1800" b="0" dirty="0">
                          <a:solidFill>
                            <a:schemeClr val="tx1"/>
                          </a:solidFill>
                          <a:effectLst/>
                          <a:latin typeface="Arial" panose="020B0604020202020204" pitchFamily="34" charset="0"/>
                          <a:cs typeface="Arial" panose="020B0604020202020204" pitchFamily="34" charset="0"/>
                        </a:rPr>
                        <a:t>Members/Staff of the Senate</a:t>
                      </a:r>
                      <a:endParaRPr lang="en-PH" sz="1800" b="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tabLst>
                          <a:tab pos="388620" algn="l"/>
                        </a:tabLst>
                      </a:pPr>
                      <a:r>
                        <a:rPr lang="en-US" sz="1800" b="0" dirty="0">
                          <a:solidFill>
                            <a:schemeClr val="tx1"/>
                          </a:solidFill>
                          <a:effectLst/>
                          <a:latin typeface="Arial" panose="020B0604020202020204" pitchFamily="34" charset="0"/>
                          <a:cs typeface="Arial" panose="020B0604020202020204" pitchFamily="34" charset="0"/>
                        </a:rPr>
                        <a:t>Members/Staff of the House of </a:t>
                      </a:r>
                      <a:endParaRPr lang="en-PH" sz="1800" b="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tabLst>
                          <a:tab pos="388620" algn="l"/>
                        </a:tabLst>
                      </a:pPr>
                      <a:r>
                        <a:rPr lang="en-US" sz="1800" b="0" dirty="0">
                          <a:solidFill>
                            <a:schemeClr val="tx1"/>
                          </a:solidFill>
                          <a:effectLst/>
                          <a:latin typeface="Arial" panose="020B0604020202020204" pitchFamily="34" charset="0"/>
                          <a:cs typeface="Arial" panose="020B0604020202020204" pitchFamily="34" charset="0"/>
                        </a:rPr>
                        <a:t>     Representatives</a:t>
                      </a:r>
                      <a:endParaRPr lang="en-PH" sz="1800" b="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tabLst>
                          <a:tab pos="388620" algn="l"/>
                        </a:tabLst>
                      </a:pPr>
                      <a:r>
                        <a:rPr lang="en-US" sz="1800" b="0" dirty="0">
                          <a:solidFill>
                            <a:schemeClr val="tx1"/>
                          </a:solidFill>
                          <a:effectLst/>
                          <a:latin typeface="Arial" panose="020B0604020202020204" pitchFamily="34" charset="0"/>
                          <a:cs typeface="Arial" panose="020B0604020202020204" pitchFamily="34" charset="0"/>
                        </a:rPr>
                        <a:t>Members/Staff of the Local </a:t>
                      </a:r>
                      <a:endParaRPr lang="en-PH" sz="1800" b="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tabLst>
                          <a:tab pos="388620" algn="l"/>
                        </a:tabLst>
                      </a:pPr>
                      <a:r>
                        <a:rPr lang="en-US" sz="1800" b="0" dirty="0" err="1">
                          <a:solidFill>
                            <a:schemeClr val="tx1"/>
                          </a:solidFill>
                          <a:effectLst/>
                          <a:latin typeface="Arial" panose="020B0604020202020204" pitchFamily="34" charset="0"/>
                          <a:cs typeface="Arial" panose="020B0604020202020204" pitchFamily="34" charset="0"/>
                        </a:rPr>
                        <a:t>Sanggunian</a:t>
                      </a:r>
                      <a:endParaRPr lang="en-PH" sz="1800" b="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tabLst>
                          <a:tab pos="388620" algn="l"/>
                        </a:tabLst>
                      </a:pPr>
                      <a:r>
                        <a:rPr lang="en-US" sz="1800" b="0" dirty="0">
                          <a:solidFill>
                            <a:schemeClr val="tx1"/>
                          </a:solidFill>
                          <a:effectLst/>
                          <a:latin typeface="Arial" panose="020B0604020202020204" pitchFamily="34" charset="0"/>
                          <a:cs typeface="Arial" panose="020B0604020202020204" pitchFamily="34" charset="0"/>
                        </a:rPr>
                        <a:t>Governor/Mayor</a:t>
                      </a:r>
                      <a:endParaRPr lang="en-PH" sz="1800" b="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tabLst>
                          <a:tab pos="388620" algn="l"/>
                        </a:tabLst>
                      </a:pPr>
                      <a:r>
                        <a:rPr lang="en-US" sz="1800" b="0" dirty="0">
                          <a:solidFill>
                            <a:schemeClr val="tx1"/>
                          </a:solidFill>
                          <a:effectLst/>
                          <a:latin typeface="Arial" panose="020B0604020202020204" pitchFamily="34" charset="0"/>
                          <a:cs typeface="Arial" panose="020B0604020202020204" pitchFamily="34" charset="0"/>
                        </a:rPr>
                        <a:t>Vice-Governor/Vice-Mayor</a:t>
                      </a:r>
                      <a:endParaRPr lang="en-PH" sz="1800" b="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tabLst>
                          <a:tab pos="388620" algn="l"/>
                        </a:tabLst>
                      </a:pPr>
                      <a:r>
                        <a:rPr lang="en-US" sz="1800" b="0" dirty="0" err="1">
                          <a:solidFill>
                            <a:schemeClr val="tx1"/>
                          </a:solidFill>
                          <a:effectLst/>
                          <a:latin typeface="Arial" panose="020B0604020202020204" pitchFamily="34" charset="0"/>
                          <a:cs typeface="Arial" panose="020B0604020202020204" pitchFamily="34" charset="0"/>
                        </a:rPr>
                        <a:t>Punong</a:t>
                      </a:r>
                      <a:r>
                        <a:rPr lang="en-US" sz="1800" b="0" dirty="0">
                          <a:solidFill>
                            <a:schemeClr val="tx1"/>
                          </a:solidFill>
                          <a:effectLst/>
                          <a:latin typeface="Arial" panose="020B0604020202020204" pitchFamily="34" charset="0"/>
                          <a:cs typeface="Arial" panose="020B0604020202020204" pitchFamily="34" charset="0"/>
                        </a:rPr>
                        <a:t> </a:t>
                      </a:r>
                      <a:r>
                        <a:rPr lang="en-US" sz="1800" b="0" dirty="0" err="1">
                          <a:solidFill>
                            <a:schemeClr val="tx1"/>
                          </a:solidFill>
                          <a:effectLst/>
                          <a:latin typeface="Arial" panose="020B0604020202020204" pitchFamily="34" charset="0"/>
                          <a:cs typeface="Arial" panose="020B0604020202020204" pitchFamily="34" charset="0"/>
                        </a:rPr>
                        <a:t>Barangay</a:t>
                      </a:r>
                      <a:r>
                        <a:rPr lang="en-US" sz="1800" b="0" dirty="0">
                          <a:solidFill>
                            <a:schemeClr val="tx1"/>
                          </a:solidFill>
                          <a:effectLst/>
                          <a:latin typeface="Arial" panose="020B0604020202020204" pitchFamily="34" charset="0"/>
                          <a:cs typeface="Arial" panose="020B0604020202020204" pitchFamily="34" charset="0"/>
                        </a:rPr>
                        <a:t>/</a:t>
                      </a:r>
                      <a:r>
                        <a:rPr lang="en-US" sz="1800" b="0" dirty="0" err="1">
                          <a:solidFill>
                            <a:schemeClr val="tx1"/>
                          </a:solidFill>
                          <a:effectLst/>
                          <a:latin typeface="Arial" panose="020B0604020202020204" pitchFamily="34" charset="0"/>
                          <a:cs typeface="Arial" panose="020B0604020202020204" pitchFamily="34" charset="0"/>
                        </a:rPr>
                        <a:t>Kagawad</a:t>
                      </a:r>
                      <a:endParaRPr lang="en-PH"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solidFill>
                      <a:schemeClr val="accent1">
                        <a:lumMod val="40000"/>
                        <a:lumOff val="60000"/>
                      </a:schemeClr>
                    </a:solidFill>
                  </a:tcPr>
                </a:tc>
                <a:tc>
                  <a:txBody>
                    <a:bodyPr/>
                    <a:lstStyle/>
                    <a:p>
                      <a:pPr marL="0" marR="0">
                        <a:lnSpc>
                          <a:spcPct val="107000"/>
                        </a:lnSpc>
                        <a:spcBef>
                          <a:spcPts val="0"/>
                        </a:spcBef>
                        <a:spcAft>
                          <a:spcPts val="0"/>
                        </a:spcAft>
                        <a:tabLst>
                          <a:tab pos="388620" algn="l"/>
                        </a:tabLst>
                      </a:pPr>
                      <a:r>
                        <a:rPr lang="en-US" sz="1800" b="0" dirty="0">
                          <a:solidFill>
                            <a:schemeClr val="tx1"/>
                          </a:solidFill>
                          <a:effectLst/>
                          <a:latin typeface="Arial" panose="020B0604020202020204" pitchFamily="34" charset="0"/>
                          <a:cs typeface="Arial" panose="020B0604020202020204" pitchFamily="34" charset="0"/>
                        </a:rPr>
                        <a:t>Chief Justice, Supreme Court </a:t>
                      </a:r>
                      <a:endParaRPr lang="en-PH" sz="1800" b="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tabLst>
                          <a:tab pos="388620" algn="l"/>
                        </a:tabLst>
                      </a:pPr>
                      <a:r>
                        <a:rPr lang="en-US" sz="1800" b="0" dirty="0">
                          <a:solidFill>
                            <a:schemeClr val="tx1"/>
                          </a:solidFill>
                          <a:effectLst/>
                          <a:latin typeface="Arial" panose="020B0604020202020204" pitchFamily="34" charset="0"/>
                          <a:cs typeface="Arial" panose="020B0604020202020204" pitchFamily="34" charset="0"/>
                        </a:rPr>
                        <a:t>Senate President</a:t>
                      </a:r>
                      <a:endParaRPr lang="en-PH" sz="1800" b="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tabLst>
                          <a:tab pos="388620" algn="l"/>
                        </a:tabLst>
                      </a:pPr>
                      <a:r>
                        <a:rPr lang="en-US" sz="1800" b="0" dirty="0">
                          <a:solidFill>
                            <a:schemeClr val="tx1"/>
                          </a:solidFill>
                          <a:effectLst/>
                          <a:latin typeface="Arial" panose="020B0604020202020204" pitchFamily="34" charset="0"/>
                          <a:cs typeface="Arial" panose="020B0604020202020204" pitchFamily="34" charset="0"/>
                        </a:rPr>
                        <a:t>Speaker of the House of</a:t>
                      </a:r>
                      <a:endParaRPr lang="en-PH" sz="1800" b="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tabLst>
                          <a:tab pos="388620" algn="l"/>
                        </a:tabLst>
                      </a:pPr>
                      <a:r>
                        <a:rPr lang="en-US" sz="1800" b="0" dirty="0">
                          <a:solidFill>
                            <a:schemeClr val="tx1"/>
                          </a:solidFill>
                          <a:effectLst/>
                          <a:latin typeface="Arial" panose="020B0604020202020204" pitchFamily="34" charset="0"/>
                          <a:cs typeface="Arial" panose="020B0604020202020204" pitchFamily="34" charset="0"/>
                        </a:rPr>
                        <a:t>     Representatives</a:t>
                      </a:r>
                      <a:endParaRPr lang="en-PH" sz="1800" b="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tabLst>
                          <a:tab pos="388620" algn="l"/>
                        </a:tabLst>
                      </a:pPr>
                      <a:r>
                        <a:rPr lang="en-US" sz="1800" b="0" dirty="0">
                          <a:solidFill>
                            <a:schemeClr val="tx1"/>
                          </a:solidFill>
                          <a:effectLst/>
                          <a:latin typeface="Arial" panose="020B0604020202020204" pitchFamily="34" charset="0"/>
                          <a:cs typeface="Arial" panose="020B0604020202020204" pitchFamily="34" charset="0"/>
                        </a:rPr>
                        <a:t>Vice-Governor/Vice Mayor</a:t>
                      </a:r>
                      <a:endParaRPr lang="en-PH" sz="1800" b="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tabLst>
                          <a:tab pos="388620" algn="l"/>
                        </a:tabLst>
                      </a:pPr>
                      <a:r>
                        <a:rPr lang="en-US" sz="1800" b="0" dirty="0">
                          <a:solidFill>
                            <a:schemeClr val="tx1"/>
                          </a:solidFill>
                          <a:effectLst/>
                          <a:latin typeface="Arial" panose="020B0604020202020204" pitchFamily="34" charset="0"/>
                          <a:cs typeface="Arial" panose="020B0604020202020204" pitchFamily="34" charset="0"/>
                        </a:rPr>
                        <a:t> </a:t>
                      </a:r>
                      <a:endParaRPr lang="en-PH" sz="1800" b="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tabLst>
                          <a:tab pos="388620" algn="l"/>
                        </a:tabLst>
                      </a:pPr>
                      <a:r>
                        <a:rPr lang="en-US" sz="1800" b="0" dirty="0">
                          <a:solidFill>
                            <a:schemeClr val="tx1"/>
                          </a:solidFill>
                          <a:effectLst/>
                          <a:latin typeface="Arial" panose="020B0604020202020204" pitchFamily="34" charset="0"/>
                          <a:cs typeface="Arial" panose="020B0604020202020204" pitchFamily="34" charset="0"/>
                        </a:rPr>
                        <a:t>DILG Secretary</a:t>
                      </a:r>
                      <a:endParaRPr lang="en-PH" sz="1800" b="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tabLst>
                          <a:tab pos="388620" algn="l"/>
                        </a:tabLst>
                      </a:pPr>
                      <a:r>
                        <a:rPr lang="en-US" sz="1800" b="0" dirty="0">
                          <a:solidFill>
                            <a:schemeClr val="tx1"/>
                          </a:solidFill>
                          <a:effectLst/>
                          <a:latin typeface="Arial" panose="020B0604020202020204" pitchFamily="34" charset="0"/>
                          <a:cs typeface="Arial" panose="020B0604020202020204" pitchFamily="34" charset="0"/>
                        </a:rPr>
                        <a:t>Governor/Mayor</a:t>
                      </a:r>
                      <a:endParaRPr lang="en-PH" sz="1800" b="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tabLst>
                          <a:tab pos="388620" algn="l"/>
                        </a:tabLst>
                      </a:pPr>
                      <a:r>
                        <a:rPr lang="en-US" sz="1800" b="0" dirty="0">
                          <a:solidFill>
                            <a:schemeClr val="tx1"/>
                          </a:solidFill>
                          <a:effectLst/>
                          <a:latin typeface="Arial" panose="020B0604020202020204" pitchFamily="34" charset="0"/>
                          <a:cs typeface="Arial" panose="020B0604020202020204" pitchFamily="34" charset="0"/>
                        </a:rPr>
                        <a:t>City/Municipal Mayor</a:t>
                      </a:r>
                      <a:endParaRPr lang="en-PH" sz="1800" b="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tabLst>
                          <a:tab pos="388620" algn="l"/>
                        </a:tabLst>
                      </a:pPr>
                      <a:r>
                        <a:rPr lang="en-US" sz="1800" b="0" dirty="0">
                          <a:solidFill>
                            <a:schemeClr val="tx1"/>
                          </a:solidFill>
                          <a:effectLst/>
                          <a:latin typeface="Arial" panose="020B0604020202020204" pitchFamily="34" charset="0"/>
                          <a:cs typeface="Arial" panose="020B0604020202020204" pitchFamily="34" charset="0"/>
                        </a:rPr>
                        <a:t> </a:t>
                      </a:r>
                      <a:endParaRPr lang="en-PH"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
        <p:nvSpPr>
          <p:cNvPr id="2" name="Rectangle 1">
            <a:extLst>
              <a:ext uri="{FF2B5EF4-FFF2-40B4-BE49-F238E27FC236}">
                <a16:creationId xmlns:a16="http://schemas.microsoft.com/office/drawing/2014/main" id="{657C5358-8B93-4DB3-8C47-48CF3A7CBE12}"/>
              </a:ext>
            </a:extLst>
          </p:cNvPr>
          <p:cNvSpPr/>
          <p:nvPr/>
        </p:nvSpPr>
        <p:spPr>
          <a:xfrm>
            <a:off x="794579" y="631762"/>
            <a:ext cx="6213560" cy="461665"/>
          </a:xfrm>
          <a:prstGeom prst="rect">
            <a:avLst/>
          </a:prstGeom>
        </p:spPr>
        <p:txBody>
          <a:bodyPr wrap="none">
            <a:spAutoFit/>
          </a:bodyPr>
          <a:lstStyle/>
          <a:p>
            <a:r>
              <a:rPr lang="en-US" sz="2400" b="1" i="1" dirty="0">
                <a:solidFill>
                  <a:srgbClr val="002060"/>
                </a:solidFill>
                <a:latin typeface="Arial" panose="020B0604020202020204" pitchFamily="34" charset="0"/>
                <a:cs typeface="Arial" panose="020B0604020202020204" pitchFamily="34" charset="0"/>
              </a:rPr>
              <a:t>Endorsement of the following nominees: </a:t>
            </a:r>
            <a:endParaRPr lang="en-PH" sz="2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8656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8392D0-8055-E44F-B0EA-578CA2DB2AAB}"/>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1"/>
          <p:cNvSpPr txBox="1">
            <a:spLocks/>
          </p:cNvSpPr>
          <p:nvPr/>
        </p:nvSpPr>
        <p:spPr bwMode="auto">
          <a:xfrm>
            <a:off x="1823012" y="544490"/>
            <a:ext cx="807913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just">
              <a:defRPr/>
            </a:pPr>
            <a:r>
              <a:rPr lang="en-PH" sz="1800" dirty="0">
                <a:latin typeface="Arial" panose="020B0604020202020204" pitchFamily="34" charset="0"/>
                <a:cs typeface="Arial" panose="020B0604020202020204" pitchFamily="34" charset="0"/>
              </a:rPr>
              <a:t>Where the nominee is the </a:t>
            </a:r>
            <a:r>
              <a:rPr lang="en-PH" sz="1800" b="1" dirty="0">
                <a:latin typeface="Arial" panose="020B0604020202020204" pitchFamily="34" charset="0"/>
                <a:cs typeface="Arial" panose="020B0604020202020204" pitchFamily="34" charset="0"/>
              </a:rPr>
              <a:t>Agency Head</a:t>
            </a:r>
            <a:r>
              <a:rPr lang="en-PH" sz="1800" dirty="0">
                <a:latin typeface="Arial" panose="020B0604020202020204" pitchFamily="34" charset="0"/>
                <a:cs typeface="Arial" panose="020B0604020202020204" pitchFamily="34" charset="0"/>
              </a:rPr>
              <a:t>, endorsement by the superior official is required, as follows:</a:t>
            </a:r>
          </a:p>
          <a:p>
            <a:pPr algn="just">
              <a:defRPr/>
            </a:pPr>
            <a:endParaRPr lang="en-PH" sz="1800"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909359321"/>
              </p:ext>
            </p:extLst>
          </p:nvPr>
        </p:nvGraphicFramePr>
        <p:xfrm>
          <a:off x="1741990" y="1626242"/>
          <a:ext cx="8079128" cy="4161099"/>
        </p:xfrm>
        <a:graphic>
          <a:graphicData uri="http://schemas.openxmlformats.org/drawingml/2006/table">
            <a:tbl>
              <a:tblPr firstRow="1" firstCol="1" lastRow="1" lastCol="1" bandRow="1" bandCol="1">
                <a:tableStyleId>{5C22544A-7EE6-4342-B048-85BDC9FD1C3A}</a:tableStyleId>
              </a:tblPr>
              <a:tblGrid>
                <a:gridCol w="4231923">
                  <a:extLst>
                    <a:ext uri="{9D8B030D-6E8A-4147-A177-3AD203B41FA5}">
                      <a16:colId xmlns:a16="http://schemas.microsoft.com/office/drawing/2014/main" val="20000"/>
                    </a:ext>
                  </a:extLst>
                </a:gridCol>
                <a:gridCol w="3847205">
                  <a:extLst>
                    <a:ext uri="{9D8B030D-6E8A-4147-A177-3AD203B41FA5}">
                      <a16:colId xmlns:a16="http://schemas.microsoft.com/office/drawing/2014/main" val="20001"/>
                    </a:ext>
                  </a:extLst>
                </a:gridCol>
              </a:tblGrid>
              <a:tr h="401345">
                <a:tc>
                  <a:txBody>
                    <a:bodyPr/>
                    <a:lstStyle/>
                    <a:p>
                      <a:pPr marL="0" marR="0" algn="ctr">
                        <a:lnSpc>
                          <a:spcPct val="107000"/>
                        </a:lnSpc>
                        <a:spcBef>
                          <a:spcPts val="0"/>
                        </a:spcBef>
                        <a:spcAft>
                          <a:spcPts val="0"/>
                        </a:spcAft>
                        <a:tabLst>
                          <a:tab pos="388620" algn="l"/>
                        </a:tabLst>
                      </a:pPr>
                      <a:r>
                        <a:rPr lang="en-US" sz="1800" dirty="0">
                          <a:solidFill>
                            <a:schemeClr val="tx1"/>
                          </a:solidFill>
                          <a:effectLst/>
                          <a:latin typeface="Arial" panose="020B0604020202020204" pitchFamily="34" charset="0"/>
                          <a:cs typeface="Arial" panose="020B0604020202020204" pitchFamily="34" charset="0"/>
                        </a:rPr>
                        <a:t>Nominee</a:t>
                      </a:r>
                      <a:endParaRPr lang="en-PH"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solidFill>
                      <a:schemeClr val="accent1">
                        <a:lumMod val="40000"/>
                        <a:lumOff val="60000"/>
                      </a:schemeClr>
                    </a:solidFill>
                  </a:tcPr>
                </a:tc>
                <a:tc>
                  <a:txBody>
                    <a:bodyPr/>
                    <a:lstStyle/>
                    <a:p>
                      <a:pPr marL="0" marR="0" algn="ctr">
                        <a:lnSpc>
                          <a:spcPct val="107000"/>
                        </a:lnSpc>
                        <a:spcBef>
                          <a:spcPts val="0"/>
                        </a:spcBef>
                        <a:spcAft>
                          <a:spcPts val="0"/>
                        </a:spcAft>
                        <a:tabLst>
                          <a:tab pos="388620" algn="l"/>
                        </a:tabLst>
                      </a:pPr>
                      <a:r>
                        <a:rPr lang="en-US" sz="1800">
                          <a:solidFill>
                            <a:schemeClr val="tx1"/>
                          </a:solidFill>
                          <a:effectLst/>
                          <a:latin typeface="Arial" panose="020B0604020202020204" pitchFamily="34" charset="0"/>
                          <a:cs typeface="Arial" panose="020B0604020202020204" pitchFamily="34" charset="0"/>
                        </a:rPr>
                        <a:t>Endorsing Head of Agency</a:t>
                      </a:r>
                      <a:endParaRPr lang="en-PH" sz="18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solidFill>
                      <a:schemeClr val="accent1">
                        <a:lumMod val="40000"/>
                        <a:lumOff val="60000"/>
                      </a:schemeClr>
                    </a:solidFill>
                  </a:tcPr>
                </a:tc>
                <a:extLst>
                  <a:ext uri="{0D108BD9-81ED-4DB2-BD59-A6C34878D82A}">
                    <a16:rowId xmlns:a16="http://schemas.microsoft.com/office/drawing/2014/main" val="10000"/>
                  </a:ext>
                </a:extLst>
              </a:tr>
              <a:tr h="3759754">
                <a:tc>
                  <a:txBody>
                    <a:bodyPr/>
                    <a:lstStyle/>
                    <a:p>
                      <a:pPr marL="274320" marR="0" indent="-274320">
                        <a:lnSpc>
                          <a:spcPct val="107000"/>
                        </a:lnSpc>
                        <a:spcBef>
                          <a:spcPts val="0"/>
                        </a:spcBef>
                        <a:spcAft>
                          <a:spcPts val="0"/>
                        </a:spcAft>
                        <a:tabLst>
                          <a:tab pos="-2354580" algn="l"/>
                        </a:tabLst>
                      </a:pPr>
                      <a:r>
                        <a:rPr lang="en-US" sz="1800" b="0" dirty="0">
                          <a:solidFill>
                            <a:schemeClr val="tx1"/>
                          </a:solidFill>
                          <a:effectLst/>
                          <a:latin typeface="Arial" panose="020B0604020202020204" pitchFamily="34" charset="0"/>
                          <a:cs typeface="Arial" panose="020B0604020202020204" pitchFamily="34" charset="0"/>
                        </a:rPr>
                        <a:t>Department Secretaries </a:t>
                      </a:r>
                      <a:endParaRPr lang="en-PH" sz="1800" b="0" dirty="0">
                        <a:solidFill>
                          <a:schemeClr val="tx1"/>
                        </a:solidFill>
                        <a:effectLst/>
                        <a:latin typeface="Arial" panose="020B0604020202020204" pitchFamily="34" charset="0"/>
                        <a:cs typeface="Arial" panose="020B0604020202020204" pitchFamily="34" charset="0"/>
                      </a:endParaRPr>
                    </a:p>
                    <a:p>
                      <a:pPr marL="217170" marR="0" indent="-217170">
                        <a:lnSpc>
                          <a:spcPct val="107000"/>
                        </a:lnSpc>
                        <a:spcBef>
                          <a:spcPts val="0"/>
                        </a:spcBef>
                        <a:spcAft>
                          <a:spcPts val="0"/>
                        </a:spcAft>
                        <a:tabLst>
                          <a:tab pos="388620" algn="l"/>
                        </a:tabLst>
                      </a:pPr>
                      <a:r>
                        <a:rPr lang="en-US" sz="1800" b="0" dirty="0">
                          <a:solidFill>
                            <a:schemeClr val="tx1"/>
                          </a:solidFill>
                          <a:effectLst/>
                          <a:latin typeface="Arial" panose="020B0604020202020204" pitchFamily="34" charset="0"/>
                          <a:cs typeface="Arial" panose="020B0604020202020204" pitchFamily="34" charset="0"/>
                        </a:rPr>
                        <a:t>Heads of Bureaus and Agencies</a:t>
                      </a:r>
                      <a:endParaRPr lang="en-PH" sz="1800" b="0" dirty="0">
                        <a:solidFill>
                          <a:schemeClr val="tx1"/>
                        </a:solidFill>
                        <a:effectLst/>
                        <a:latin typeface="Arial" panose="020B0604020202020204" pitchFamily="34" charset="0"/>
                        <a:cs typeface="Arial" panose="020B0604020202020204" pitchFamily="34" charset="0"/>
                      </a:endParaRPr>
                    </a:p>
                    <a:p>
                      <a:pPr marL="358775" marR="0" indent="-358775">
                        <a:lnSpc>
                          <a:spcPct val="107000"/>
                        </a:lnSpc>
                        <a:spcBef>
                          <a:spcPts val="0"/>
                        </a:spcBef>
                        <a:spcAft>
                          <a:spcPts val="0"/>
                        </a:spcAft>
                        <a:tabLst/>
                      </a:pPr>
                      <a:r>
                        <a:rPr lang="en-US" sz="1800" b="0" dirty="0">
                          <a:solidFill>
                            <a:schemeClr val="tx1"/>
                          </a:solidFill>
                          <a:effectLst/>
                          <a:latin typeface="Arial" panose="020B0604020202020204" pitchFamily="34" charset="0"/>
                          <a:cs typeface="Arial" panose="020B0604020202020204" pitchFamily="34" charset="0"/>
                        </a:rPr>
                        <a:t>     attached to or under the  Departments</a:t>
                      </a:r>
                      <a:endParaRPr lang="en-PH" sz="1800" b="0" dirty="0">
                        <a:solidFill>
                          <a:schemeClr val="tx1"/>
                        </a:solidFill>
                        <a:effectLst/>
                        <a:latin typeface="Arial" panose="020B0604020202020204" pitchFamily="34" charset="0"/>
                        <a:cs typeface="Arial" panose="020B0604020202020204" pitchFamily="34" charset="0"/>
                      </a:endParaRPr>
                    </a:p>
                    <a:p>
                      <a:pPr marL="279400" marR="0" indent="-292100">
                        <a:lnSpc>
                          <a:spcPct val="107000"/>
                        </a:lnSpc>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President of State Universities and Colleges</a:t>
                      </a:r>
                      <a:endParaRPr lang="en-PH" sz="1800" b="0" dirty="0">
                        <a:solidFill>
                          <a:schemeClr val="tx1"/>
                        </a:solidFill>
                        <a:effectLst/>
                        <a:latin typeface="Arial" panose="020B0604020202020204" pitchFamily="34" charset="0"/>
                        <a:cs typeface="Arial" panose="020B0604020202020204" pitchFamily="34" charset="0"/>
                      </a:endParaRPr>
                    </a:p>
                    <a:p>
                      <a:pPr marL="217170" marR="0" indent="-217170">
                        <a:lnSpc>
                          <a:spcPct val="107000"/>
                        </a:lnSpc>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President of Government-owned and Controlled Corporations</a:t>
                      </a:r>
                      <a:endParaRPr lang="en-PH" sz="1800" b="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tabLst>
                          <a:tab pos="388620" algn="l"/>
                        </a:tabLst>
                      </a:pPr>
                      <a:r>
                        <a:rPr lang="en-US" sz="1800" b="0" dirty="0">
                          <a:solidFill>
                            <a:schemeClr val="tx1"/>
                          </a:solidFill>
                          <a:effectLst/>
                          <a:latin typeface="Arial" panose="020B0604020202020204" pitchFamily="34" charset="0"/>
                          <a:cs typeface="Arial" panose="020B0604020202020204" pitchFamily="34" charset="0"/>
                        </a:rPr>
                        <a:t>General Manager of Local Water   </a:t>
                      </a:r>
                      <a:endParaRPr lang="en-PH" sz="1800" b="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tabLst>
                          <a:tab pos="388620" algn="l"/>
                        </a:tabLst>
                      </a:pPr>
                      <a:r>
                        <a:rPr lang="en-US" sz="1800" b="0" dirty="0">
                          <a:solidFill>
                            <a:schemeClr val="tx1"/>
                          </a:solidFill>
                          <a:effectLst/>
                          <a:latin typeface="Arial" panose="020B0604020202020204" pitchFamily="34" charset="0"/>
                          <a:cs typeface="Arial" panose="020B0604020202020204" pitchFamily="34" charset="0"/>
                        </a:rPr>
                        <a:t>     District</a:t>
                      </a:r>
                      <a:endParaRPr lang="en-PH"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solidFill>
                      <a:schemeClr val="accent1">
                        <a:lumMod val="40000"/>
                        <a:lumOff val="60000"/>
                      </a:schemeClr>
                    </a:solidFill>
                  </a:tcPr>
                </a:tc>
                <a:tc>
                  <a:txBody>
                    <a:bodyPr/>
                    <a:lstStyle/>
                    <a:p>
                      <a:pPr marL="0" marR="0">
                        <a:lnSpc>
                          <a:spcPct val="107000"/>
                        </a:lnSpc>
                        <a:spcBef>
                          <a:spcPts val="0"/>
                        </a:spcBef>
                        <a:spcAft>
                          <a:spcPts val="0"/>
                        </a:spcAft>
                        <a:tabLst>
                          <a:tab pos="388620" algn="l"/>
                        </a:tabLst>
                      </a:pPr>
                      <a:r>
                        <a:rPr lang="en-US" sz="1800" b="0" dirty="0">
                          <a:solidFill>
                            <a:schemeClr val="tx1"/>
                          </a:solidFill>
                          <a:effectLst/>
                          <a:latin typeface="Arial" panose="020B0604020202020204" pitchFamily="34" charset="0"/>
                          <a:cs typeface="Arial" panose="020B0604020202020204" pitchFamily="34" charset="0"/>
                        </a:rPr>
                        <a:t>Executive Secretary</a:t>
                      </a:r>
                      <a:endParaRPr lang="en-PH" sz="1800" b="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tabLst>
                          <a:tab pos="388620" algn="l"/>
                        </a:tabLst>
                      </a:pPr>
                      <a:r>
                        <a:rPr lang="en-US" sz="1800" b="0" dirty="0">
                          <a:solidFill>
                            <a:schemeClr val="tx1"/>
                          </a:solidFill>
                          <a:effectLst/>
                          <a:latin typeface="Arial" panose="020B0604020202020204" pitchFamily="34" charset="0"/>
                          <a:cs typeface="Arial" panose="020B0604020202020204" pitchFamily="34" charset="0"/>
                        </a:rPr>
                        <a:t>Department Secretary</a:t>
                      </a:r>
                      <a:endParaRPr lang="en-PH" sz="1800" b="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tabLst>
                          <a:tab pos="388620" algn="l"/>
                        </a:tabLst>
                      </a:pPr>
                      <a:r>
                        <a:rPr lang="en-US" sz="1800" b="0" dirty="0">
                          <a:solidFill>
                            <a:schemeClr val="tx1"/>
                          </a:solidFill>
                          <a:effectLst/>
                          <a:latin typeface="Arial" panose="020B0604020202020204" pitchFamily="34" charset="0"/>
                          <a:cs typeface="Arial" panose="020B0604020202020204" pitchFamily="34" charset="0"/>
                        </a:rPr>
                        <a:t> </a:t>
                      </a:r>
                      <a:endParaRPr lang="en-PH" sz="1800" b="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tabLst>
                          <a:tab pos="388620" algn="l"/>
                        </a:tabLst>
                      </a:pPr>
                      <a:r>
                        <a:rPr lang="en-US" sz="1800" b="0" dirty="0">
                          <a:solidFill>
                            <a:schemeClr val="tx1"/>
                          </a:solidFill>
                          <a:effectLst/>
                          <a:latin typeface="Arial" panose="020B0604020202020204" pitchFamily="34" charset="0"/>
                          <a:cs typeface="Arial" panose="020B0604020202020204" pitchFamily="34" charset="0"/>
                        </a:rPr>
                        <a:t> </a:t>
                      </a:r>
                      <a:endParaRPr lang="en-PH" sz="1800" b="0" dirty="0">
                        <a:solidFill>
                          <a:schemeClr val="tx1"/>
                        </a:solidFill>
                        <a:effectLst/>
                        <a:latin typeface="Arial" panose="020B0604020202020204" pitchFamily="34" charset="0"/>
                        <a:cs typeface="Arial" panose="020B0604020202020204" pitchFamily="34" charset="0"/>
                      </a:endParaRPr>
                    </a:p>
                    <a:p>
                      <a:pPr marL="233045" marR="0" indent="-228600">
                        <a:lnSpc>
                          <a:spcPct val="107000"/>
                        </a:lnSpc>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Chairperson of the Board of Regents </a:t>
                      </a:r>
                      <a:endParaRPr lang="en-PH" sz="1800" b="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tabLst>
                          <a:tab pos="388620" algn="l"/>
                        </a:tabLst>
                      </a:pPr>
                      <a:r>
                        <a:rPr lang="en-US" sz="1800" b="0" dirty="0">
                          <a:solidFill>
                            <a:schemeClr val="tx1"/>
                          </a:solidFill>
                          <a:effectLst/>
                          <a:latin typeface="Arial" panose="020B0604020202020204" pitchFamily="34" charset="0"/>
                          <a:cs typeface="Arial" panose="020B0604020202020204" pitchFamily="34" charset="0"/>
                        </a:rPr>
                        <a:t>Chairperson of the Board of</a:t>
                      </a:r>
                      <a:endParaRPr lang="en-PH" sz="1800" b="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tabLst>
                          <a:tab pos="388620" algn="l"/>
                        </a:tabLst>
                      </a:pPr>
                      <a:r>
                        <a:rPr lang="en-US" sz="1800" b="0" dirty="0">
                          <a:solidFill>
                            <a:schemeClr val="tx1"/>
                          </a:solidFill>
                          <a:effectLst/>
                          <a:latin typeface="Arial" panose="020B0604020202020204" pitchFamily="34" charset="0"/>
                          <a:cs typeface="Arial" panose="020B0604020202020204" pitchFamily="34" charset="0"/>
                        </a:rPr>
                        <a:t>     Directors or Trustees Chairperson of the Board of </a:t>
                      </a:r>
                      <a:endParaRPr lang="en-PH" sz="1800" b="0" dirty="0">
                        <a:solidFill>
                          <a:schemeClr val="tx1"/>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tabLst>
                          <a:tab pos="388620" algn="l"/>
                        </a:tabLst>
                      </a:pPr>
                      <a:r>
                        <a:rPr lang="en-US" sz="1800" b="0" dirty="0">
                          <a:solidFill>
                            <a:schemeClr val="tx1"/>
                          </a:solidFill>
                          <a:effectLst/>
                          <a:latin typeface="Arial" panose="020B0604020202020204" pitchFamily="34" charset="0"/>
                          <a:cs typeface="Arial" panose="020B0604020202020204" pitchFamily="34" charset="0"/>
                        </a:rPr>
                        <a:t>     Directors</a:t>
                      </a:r>
                      <a:endParaRPr lang="en-PH"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98722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8392D0-8055-E44F-B0EA-578CA2DB2AAB}"/>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p:cNvSpPr txBox="1"/>
          <p:nvPr/>
        </p:nvSpPr>
        <p:spPr>
          <a:xfrm>
            <a:off x="2815673" y="436217"/>
            <a:ext cx="5867400" cy="584775"/>
          </a:xfrm>
          <a:prstGeom prst="rect">
            <a:avLst/>
          </a:prstGeom>
          <a:noFill/>
        </p:spPr>
        <p:txBody>
          <a:bodyPr wrap="square" rtlCol="0">
            <a:spAutoFit/>
          </a:bodyPr>
          <a:lstStyle/>
          <a:p>
            <a:pPr algn="ctr"/>
            <a:r>
              <a:rPr lang="en-US" sz="3200" b="1" dirty="0">
                <a:latin typeface="Arial" pitchFamily="34" charset="0"/>
                <a:cs typeface="Arial" pitchFamily="34" charset="0"/>
              </a:rPr>
              <a:t>HONOR AWARDS PROGRAM</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1031" y="1222372"/>
            <a:ext cx="6433040" cy="2873508"/>
          </a:xfrm>
          <a:prstGeom prst="rect">
            <a:avLst/>
          </a:prstGeom>
        </p:spPr>
      </p:pic>
      <p:sp>
        <p:nvSpPr>
          <p:cNvPr id="7" name="Rectangle 6"/>
          <p:cNvSpPr/>
          <p:nvPr/>
        </p:nvSpPr>
        <p:spPr>
          <a:xfrm>
            <a:off x="2318145" y="4447727"/>
            <a:ext cx="7162800" cy="1015663"/>
          </a:xfrm>
          <a:prstGeom prst="rect">
            <a:avLst/>
          </a:prstGeom>
        </p:spPr>
        <p:txBody>
          <a:bodyPr wrap="square">
            <a:spAutoFit/>
          </a:bodyPr>
          <a:lstStyle/>
          <a:p>
            <a:pPr algn="ctr">
              <a:spcBef>
                <a:spcPct val="20000"/>
              </a:spcBef>
              <a:buClr>
                <a:schemeClr val="accent1"/>
              </a:buClr>
              <a:buSzPct val="70000"/>
              <a:defRPr/>
            </a:pPr>
            <a:r>
              <a:rPr lang="en-PH" altLang="en-US" sz="2000" dirty="0">
                <a:effectLst>
                  <a:outerShdw blurRad="38100" dist="38100" dir="2700000" algn="tl">
                    <a:srgbClr val="C0C0C0"/>
                  </a:outerShdw>
                </a:effectLst>
                <a:latin typeface="Arial" panose="020B0604020202020204" pitchFamily="34" charset="0"/>
                <a:cs typeface="Arial" panose="020B0604020202020204" pitchFamily="34" charset="0"/>
              </a:rPr>
              <a:t>The </a:t>
            </a:r>
            <a:r>
              <a:rPr lang="en-PH" altLang="en-US" sz="2000" dirty="0" err="1">
                <a:effectLst>
                  <a:outerShdw blurRad="38100" dist="38100" dir="2700000" algn="tl">
                    <a:srgbClr val="C0C0C0"/>
                  </a:outerShdw>
                </a:effectLst>
                <a:latin typeface="Arial" panose="020B0604020202020204" pitchFamily="34" charset="0"/>
                <a:cs typeface="Arial" panose="020B0604020202020204" pitchFamily="34" charset="0"/>
              </a:rPr>
              <a:t>Honor</a:t>
            </a:r>
            <a:r>
              <a:rPr lang="en-PH" altLang="en-US" sz="2000" dirty="0">
                <a:effectLst>
                  <a:outerShdw blurRad="38100" dist="38100" dir="2700000" algn="tl">
                    <a:srgbClr val="C0C0C0"/>
                  </a:outerShdw>
                </a:effectLst>
                <a:latin typeface="Arial" panose="020B0604020202020204" pitchFamily="34" charset="0"/>
                <a:cs typeface="Arial" panose="020B0604020202020204" pitchFamily="34" charset="0"/>
              </a:rPr>
              <a:t> Awards Program (HAP) seeks to </a:t>
            </a:r>
            <a:r>
              <a:rPr lang="en-PH" altLang="en-US" sz="2000" b="1" dirty="0">
                <a:effectLst>
                  <a:outerShdw blurRad="38100" dist="38100" dir="2700000" algn="tl">
                    <a:srgbClr val="C0C0C0"/>
                  </a:outerShdw>
                </a:effectLst>
                <a:latin typeface="Arial" panose="020B0604020202020204" pitchFamily="34" charset="0"/>
                <a:cs typeface="Arial" panose="020B0604020202020204" pitchFamily="34" charset="0"/>
              </a:rPr>
              <a:t>recognize</a:t>
            </a:r>
            <a:r>
              <a:rPr lang="en-PH" altLang="en-US" sz="2000" dirty="0">
                <a:effectLst>
                  <a:outerShdw blurRad="38100" dist="38100" dir="2700000" algn="tl">
                    <a:srgbClr val="C0C0C0"/>
                  </a:outerShdw>
                </a:effectLst>
                <a:latin typeface="Arial" panose="020B0604020202020204" pitchFamily="34" charset="0"/>
                <a:cs typeface="Arial" panose="020B0604020202020204" pitchFamily="34" charset="0"/>
              </a:rPr>
              <a:t> and </a:t>
            </a:r>
            <a:r>
              <a:rPr lang="en-PH" altLang="en-US" sz="2000" b="1" dirty="0">
                <a:effectLst>
                  <a:outerShdw blurRad="38100" dist="38100" dir="2700000" algn="tl">
                    <a:srgbClr val="C0C0C0"/>
                  </a:outerShdw>
                </a:effectLst>
                <a:latin typeface="Arial" panose="020B0604020202020204" pitchFamily="34" charset="0"/>
                <a:cs typeface="Arial" panose="020B0604020202020204" pitchFamily="34" charset="0"/>
              </a:rPr>
              <a:t>reward</a:t>
            </a:r>
            <a:r>
              <a:rPr lang="en-PH" altLang="en-US" sz="2000" dirty="0">
                <a:effectLst>
                  <a:outerShdw blurRad="38100" dist="38100" dir="2700000" algn="tl">
                    <a:srgbClr val="C0C0C0"/>
                  </a:outerShdw>
                </a:effectLst>
                <a:latin typeface="Arial" panose="020B0604020202020204" pitchFamily="34" charset="0"/>
                <a:cs typeface="Arial" panose="020B0604020202020204" pitchFamily="34" charset="0"/>
              </a:rPr>
              <a:t> state officials and employees for their </a:t>
            </a:r>
            <a:r>
              <a:rPr lang="en-PH" altLang="en-US" sz="2000" b="1" dirty="0">
                <a:effectLst>
                  <a:outerShdw blurRad="38100" dist="38100" dir="2700000" algn="tl">
                    <a:srgbClr val="C0C0C0"/>
                  </a:outerShdw>
                </a:effectLst>
                <a:latin typeface="Arial" panose="020B0604020202020204" pitchFamily="34" charset="0"/>
                <a:cs typeface="Arial" panose="020B0604020202020204" pitchFamily="34" charset="0"/>
              </a:rPr>
              <a:t>outstanding contributions</a:t>
            </a:r>
            <a:r>
              <a:rPr lang="en-PH" altLang="en-US" sz="2000" dirty="0">
                <a:effectLst>
                  <a:outerShdw blurRad="38100" dist="38100" dir="2700000" algn="tl">
                    <a:srgbClr val="C0C0C0"/>
                  </a:outerShdw>
                </a:effectLst>
                <a:latin typeface="Arial" panose="020B0604020202020204" pitchFamily="34" charset="0"/>
                <a:cs typeface="Arial" panose="020B0604020202020204" pitchFamily="34" charset="0"/>
              </a:rPr>
              <a:t> and </a:t>
            </a:r>
            <a:r>
              <a:rPr lang="en-PH" altLang="en-US" sz="2000" b="1" dirty="0">
                <a:effectLst>
                  <a:outerShdw blurRad="38100" dist="38100" dir="2700000" algn="tl">
                    <a:srgbClr val="C0C0C0"/>
                  </a:outerShdw>
                </a:effectLst>
                <a:latin typeface="Arial" panose="020B0604020202020204" pitchFamily="34" charset="0"/>
                <a:cs typeface="Arial" panose="020B0604020202020204" pitchFamily="34" charset="0"/>
              </a:rPr>
              <a:t>achievements</a:t>
            </a:r>
            <a:r>
              <a:rPr lang="en-PH" altLang="en-US" sz="2000" dirty="0">
                <a:effectLst>
                  <a:outerShdw blurRad="38100" dist="38100" dir="2700000" algn="tl">
                    <a:srgbClr val="C0C0C0"/>
                  </a:outerShdw>
                </a:effectLst>
                <a:latin typeface="Arial" panose="020B0604020202020204" pitchFamily="34" charset="0"/>
                <a:cs typeface="Arial" panose="020B0604020202020204" pitchFamily="34" charset="0"/>
              </a:rPr>
              <a:t> in government </a:t>
            </a:r>
            <a:r>
              <a:rPr lang="en-PH" altLang="en-US" sz="2000" b="1" dirty="0">
                <a:effectLst>
                  <a:outerShdw blurRad="38100" dist="38100" dir="2700000" algn="tl">
                    <a:srgbClr val="C0C0C0"/>
                  </a:outerShdw>
                </a:effectLst>
                <a:latin typeface="Arial" panose="020B0604020202020204" pitchFamily="34" charset="0"/>
                <a:cs typeface="Arial" panose="020B0604020202020204" pitchFamily="34" charset="0"/>
              </a:rPr>
              <a:t>service</a:t>
            </a:r>
          </a:p>
        </p:txBody>
      </p:sp>
    </p:spTree>
    <p:extLst>
      <p:ext uri="{BB962C8B-B14F-4D97-AF65-F5344CB8AC3E}">
        <p14:creationId xmlns:p14="http://schemas.microsoft.com/office/powerpoint/2010/main" val="3460320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8392D0-8055-E44F-B0EA-578CA2DB2AAB}"/>
              </a:ext>
            </a:extLst>
          </p:cNvPr>
          <p:cNvPicPr>
            <a:picLocks noChangeAspect="1"/>
          </p:cNvPicPr>
          <p:nvPr/>
        </p:nvPicPr>
        <p:blipFill>
          <a:blip r:embed="rId2"/>
          <a:stretch>
            <a:fillRect/>
          </a:stretch>
        </p:blipFill>
        <p:spPr>
          <a:xfrm>
            <a:off x="0" y="0"/>
            <a:ext cx="12192000" cy="6858000"/>
          </a:xfrm>
          <a:prstGeom prst="rect">
            <a:avLst/>
          </a:prstGeom>
        </p:spPr>
      </p:pic>
      <p:sp>
        <p:nvSpPr>
          <p:cNvPr id="3" name="Title 1"/>
          <p:cNvSpPr txBox="1">
            <a:spLocks/>
          </p:cNvSpPr>
          <p:nvPr/>
        </p:nvSpPr>
        <p:spPr bwMode="auto">
          <a:xfrm>
            <a:off x="761999" y="-196767"/>
            <a:ext cx="10766385" cy="357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just">
              <a:defRPr/>
            </a:pPr>
            <a:r>
              <a:rPr lang="en-PH" sz="1800" dirty="0">
                <a:latin typeface="Arial" panose="020B0604020202020204" pitchFamily="34" charset="0"/>
                <a:cs typeface="Arial" panose="020B0604020202020204" pitchFamily="34" charset="0"/>
              </a:rPr>
              <a:t>Agencies with nominations endorsed by Agency  Heads who are OIC-designates should also submit a letter or a copy of the latter’s designation order. The agency heads may also delegate the authority to sign the endorsement to an authorized representative, provided that a copy of the authority of the delegation shall be attached to the nomination folder.</a:t>
            </a:r>
          </a:p>
          <a:p>
            <a:pPr algn="just">
              <a:defRPr/>
            </a:pPr>
            <a:endParaRPr lang="en-PH" sz="1800" dirty="0">
              <a:latin typeface="Arial" panose="020B0604020202020204" pitchFamily="34" charset="0"/>
              <a:cs typeface="Arial" panose="020B0604020202020204" pitchFamily="34" charset="0"/>
            </a:endParaRPr>
          </a:p>
          <a:p>
            <a:pPr algn="just">
              <a:defRPr/>
            </a:pPr>
            <a:r>
              <a:rPr lang="en-PH" sz="1800" dirty="0">
                <a:latin typeface="Arial" panose="020B0604020202020204" pitchFamily="34" charset="0"/>
                <a:cs typeface="Arial" panose="020B0604020202020204" pitchFamily="34" charset="0"/>
              </a:rPr>
              <a:t>If the agency has more than one nominee, an endorsement for all its nominees may be submitted instead of individual endorsements. Group nominations with team members from two or more departments/agencies shall be separately endorsed by their respective agency heads.  </a:t>
            </a:r>
          </a:p>
          <a:p>
            <a:pPr algn="just">
              <a:defRPr/>
            </a:pPr>
            <a:endParaRPr lang="en-PH" sz="1800" dirty="0">
              <a:latin typeface="Arial" panose="020B0604020202020204" pitchFamily="34" charset="0"/>
              <a:cs typeface="Arial" panose="020B0604020202020204" pitchFamily="34" charset="0"/>
            </a:endParaRPr>
          </a:p>
        </p:txBody>
      </p:sp>
      <p:sp>
        <p:nvSpPr>
          <p:cNvPr id="4" name="Title 1"/>
          <p:cNvSpPr txBox="1">
            <a:spLocks/>
          </p:cNvSpPr>
          <p:nvPr/>
        </p:nvSpPr>
        <p:spPr bwMode="auto">
          <a:xfrm>
            <a:off x="761998" y="2037629"/>
            <a:ext cx="10766385"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just">
              <a:defRPr/>
            </a:pPr>
            <a:r>
              <a:rPr lang="en-PH" sz="1800" dirty="0">
                <a:latin typeface="Arial" panose="020B0604020202020204" pitchFamily="34" charset="0"/>
                <a:cs typeface="Arial" panose="020B0604020202020204" pitchFamily="34" charset="0"/>
              </a:rPr>
              <a:t>E. </a:t>
            </a:r>
            <a:r>
              <a:rPr lang="en-US" sz="1800" b="1" dirty="0">
                <a:solidFill>
                  <a:srgbClr val="002060"/>
                </a:solidFill>
                <a:latin typeface="Arial" panose="020B0604020202020204" pitchFamily="34" charset="0"/>
                <a:cs typeface="Arial" panose="020B0604020202020204" pitchFamily="34" charset="0"/>
              </a:rPr>
              <a:t>Certificate signed by the nominee that he/she has not been found guilty of any administrative or criminal offense involving moral turpitude or does not have any pending case at the time of nomination/ </a:t>
            </a:r>
            <a:r>
              <a:rPr lang="en-US" sz="1800" dirty="0">
                <a:latin typeface="Arial" panose="020B0604020202020204" pitchFamily="34" charset="0"/>
                <a:cs typeface="Arial" panose="020B0604020202020204" pitchFamily="34" charset="0"/>
              </a:rPr>
              <a:t>Certificate of no pending administrative or criminal case involving moral turpitude issued by the highest-ranking Administrative Officer or Legal Officer </a:t>
            </a:r>
            <a:r>
              <a:rPr lang="en-US" sz="1800" b="1" dirty="0">
                <a:latin typeface="Arial" panose="020B0604020202020204" pitchFamily="34" charset="0"/>
                <a:cs typeface="Arial" panose="020B0604020202020204" pitchFamily="34" charset="0"/>
              </a:rPr>
              <a:t>(for posthumous nomination)</a:t>
            </a:r>
          </a:p>
          <a:p>
            <a:pPr algn="just">
              <a:defRPr/>
            </a:pPr>
            <a:endParaRPr lang="en-PH" sz="1800" dirty="0">
              <a:latin typeface="Arial" panose="020B0604020202020204" pitchFamily="34" charset="0"/>
              <a:cs typeface="Arial" panose="020B0604020202020204" pitchFamily="34" charset="0"/>
            </a:endParaRPr>
          </a:p>
          <a:p>
            <a:pPr algn="just">
              <a:defRPr/>
            </a:pPr>
            <a:r>
              <a:rPr lang="en-PH" sz="1800" dirty="0">
                <a:latin typeface="Arial" panose="020B0604020202020204" pitchFamily="34" charset="0"/>
                <a:cs typeface="Arial" panose="020B0604020202020204" pitchFamily="34" charset="0"/>
              </a:rPr>
              <a:t>Detailed information or copy of decision on dismissed/decided case/s of the nominee, if any</a:t>
            </a:r>
          </a:p>
          <a:p>
            <a:pPr algn="just">
              <a:defRPr/>
            </a:pPr>
            <a:endParaRPr lang="en-PH" sz="1800" dirty="0">
              <a:latin typeface="Arial" panose="020B0604020202020204" pitchFamily="34" charset="0"/>
              <a:cs typeface="Arial" panose="020B0604020202020204" pitchFamily="34" charset="0"/>
            </a:endParaRPr>
          </a:p>
          <a:p>
            <a:pPr algn="just">
              <a:defRPr/>
            </a:pPr>
            <a:r>
              <a:rPr lang="en-PH" sz="1800" dirty="0">
                <a:latin typeface="Arial" panose="020B0604020202020204" pitchFamily="34" charset="0"/>
                <a:cs typeface="Arial" panose="020B0604020202020204" pitchFamily="34" charset="0"/>
              </a:rPr>
              <a:t>A nominee declared as semi-finalist shall again be required to submit a self-certification that he/she has not been found guilty of any administrative or criminal offense involving moral turpitude and does not have any pending administrative or criminal case. In case of non-submission, the semi-finalist shall be disqualified.  </a:t>
            </a:r>
          </a:p>
          <a:p>
            <a:pPr algn="just">
              <a:defRPr/>
            </a:pPr>
            <a:endParaRPr lang="en-PH"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0080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8392D0-8055-E44F-B0EA-578CA2DB2AAB}"/>
              </a:ext>
            </a:extLst>
          </p:cNvPr>
          <p:cNvPicPr>
            <a:picLocks noChangeAspect="1"/>
          </p:cNvPicPr>
          <p:nvPr/>
        </p:nvPicPr>
        <p:blipFill>
          <a:blip r:embed="rId2"/>
          <a:stretch>
            <a:fillRect/>
          </a:stretch>
        </p:blipFill>
        <p:spPr>
          <a:xfrm>
            <a:off x="0" y="0"/>
            <a:ext cx="12192000" cy="6858000"/>
          </a:xfrm>
          <a:prstGeom prst="rect">
            <a:avLst/>
          </a:prstGeom>
        </p:spPr>
      </p:pic>
      <p:sp>
        <p:nvSpPr>
          <p:cNvPr id="3" name="Title 1"/>
          <p:cNvSpPr txBox="1">
            <a:spLocks/>
          </p:cNvSpPr>
          <p:nvPr/>
        </p:nvSpPr>
        <p:spPr bwMode="auto">
          <a:xfrm>
            <a:off x="685799" y="-133109"/>
            <a:ext cx="10668965" cy="434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just">
              <a:defRPr/>
            </a:pPr>
            <a:r>
              <a:rPr lang="en-PH" sz="1800" dirty="0">
                <a:latin typeface="Arial" panose="020B0604020202020204" pitchFamily="34" charset="0"/>
                <a:cs typeface="Arial" panose="020B0604020202020204" pitchFamily="34" charset="0"/>
              </a:rPr>
              <a:t>F. Certification issued by the Highest HRMO that the individual nominee or each member of the group nominee has obtained at least Very Satisfactory (VS) performance ratings for six (6) </a:t>
            </a:r>
            <a:r>
              <a:rPr lang="en-PH" sz="1800" dirty="0" err="1">
                <a:latin typeface="Arial" panose="020B0604020202020204" pitchFamily="34" charset="0"/>
                <a:cs typeface="Arial" panose="020B0604020202020204" pitchFamily="34" charset="0"/>
              </a:rPr>
              <a:t>semestral</a:t>
            </a:r>
            <a:r>
              <a:rPr lang="en-PH" sz="1800" dirty="0">
                <a:latin typeface="Arial" panose="020B0604020202020204" pitchFamily="34" charset="0"/>
                <a:cs typeface="Arial" panose="020B0604020202020204" pitchFamily="34" charset="0"/>
              </a:rPr>
              <a:t> or three (3) annual rating periods prior to the nomination. </a:t>
            </a:r>
          </a:p>
          <a:p>
            <a:pPr algn="just">
              <a:defRPr/>
            </a:pPr>
            <a:endParaRPr lang="en-PH" sz="1800" dirty="0">
              <a:latin typeface="Arial" panose="020B0604020202020204" pitchFamily="34" charset="0"/>
              <a:cs typeface="Arial" panose="020B0604020202020204" pitchFamily="34" charset="0"/>
            </a:endParaRPr>
          </a:p>
          <a:p>
            <a:pPr algn="just">
              <a:defRPr/>
            </a:pPr>
            <a:r>
              <a:rPr lang="en-PH" sz="1800" dirty="0">
                <a:latin typeface="Arial" panose="020B0604020202020204" pitchFamily="34" charset="0"/>
                <a:cs typeface="Arial" panose="020B0604020202020204" pitchFamily="34" charset="0"/>
              </a:rPr>
              <a:t>A certificate of performance is no longer required for a nominee who is the head of a department, agency, and elective official.</a:t>
            </a:r>
          </a:p>
          <a:p>
            <a:pPr algn="just">
              <a:defRPr/>
            </a:pPr>
            <a:endParaRPr lang="en-PH" sz="1800" dirty="0">
              <a:latin typeface="Arial" panose="020B0604020202020204" pitchFamily="34" charset="0"/>
              <a:cs typeface="Arial" panose="020B0604020202020204" pitchFamily="34" charset="0"/>
            </a:endParaRPr>
          </a:p>
          <a:p>
            <a:pPr algn="just">
              <a:defRPr/>
            </a:pPr>
            <a:r>
              <a:rPr lang="en-PH" sz="1800" dirty="0">
                <a:latin typeface="Arial" panose="020B0604020202020204" pitchFamily="34" charset="0"/>
                <a:cs typeface="Arial" panose="020B0604020202020204" pitchFamily="34" charset="0"/>
              </a:rPr>
              <a:t>For a nominee occupying third level position, a certification from the agency HRMO on the latest available Career Executive Service performance Evaluation System (CESPES) performance rating for six (6) </a:t>
            </a:r>
            <a:r>
              <a:rPr lang="en-PH" sz="1800" dirty="0" err="1">
                <a:latin typeface="Arial" panose="020B0604020202020204" pitchFamily="34" charset="0"/>
                <a:cs typeface="Arial" panose="020B0604020202020204" pitchFamily="34" charset="0"/>
              </a:rPr>
              <a:t>semestral</a:t>
            </a:r>
            <a:r>
              <a:rPr lang="en-PH" sz="1800" dirty="0">
                <a:latin typeface="Arial" panose="020B0604020202020204" pitchFamily="34" charset="0"/>
                <a:cs typeface="Arial" panose="020B0604020202020204" pitchFamily="34" charset="0"/>
              </a:rPr>
              <a:t> or three (3) annual rating periods </a:t>
            </a:r>
            <a:r>
              <a:rPr lang="en-PH" sz="1800" b="1" dirty="0">
                <a:latin typeface="Arial" panose="020B0604020202020204" pitchFamily="34" charset="0"/>
                <a:cs typeface="Arial" panose="020B0604020202020204" pitchFamily="34" charset="0"/>
              </a:rPr>
              <a:t>must</a:t>
            </a:r>
            <a:r>
              <a:rPr lang="en-PH" sz="1800" dirty="0">
                <a:latin typeface="Arial" panose="020B0604020202020204" pitchFamily="34" charset="0"/>
                <a:cs typeface="Arial" panose="020B0604020202020204" pitchFamily="34" charset="0"/>
              </a:rPr>
              <a:t> be submitted.</a:t>
            </a:r>
          </a:p>
          <a:p>
            <a:pPr algn="just">
              <a:defRPr/>
            </a:pPr>
            <a:endParaRPr lang="en-PH" sz="1800" dirty="0">
              <a:latin typeface="Arial" panose="020B0604020202020204" pitchFamily="34" charset="0"/>
              <a:cs typeface="Arial" panose="020B0604020202020204" pitchFamily="34" charset="0"/>
            </a:endParaRPr>
          </a:p>
          <a:p>
            <a:pPr algn="just">
              <a:defRPr/>
            </a:pPr>
            <a:r>
              <a:rPr lang="en-PH" sz="1800" dirty="0">
                <a:latin typeface="Arial" panose="020B0604020202020204" pitchFamily="34" charset="0"/>
                <a:cs typeface="Arial" panose="020B0604020202020204" pitchFamily="34" charset="0"/>
              </a:rPr>
              <a:t> </a:t>
            </a:r>
          </a:p>
          <a:p>
            <a:pPr algn="just">
              <a:defRPr/>
            </a:pPr>
            <a:endParaRPr lang="en-PH" sz="1800" dirty="0">
              <a:latin typeface="+mn-lt"/>
            </a:endParaRPr>
          </a:p>
        </p:txBody>
      </p:sp>
      <p:sp>
        <p:nvSpPr>
          <p:cNvPr id="4" name="Title 1"/>
          <p:cNvSpPr txBox="1">
            <a:spLocks/>
          </p:cNvSpPr>
          <p:nvPr/>
        </p:nvSpPr>
        <p:spPr bwMode="auto">
          <a:xfrm>
            <a:off x="757181" y="3026049"/>
            <a:ext cx="10452901"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just">
              <a:defRPr/>
            </a:pPr>
            <a:r>
              <a:rPr lang="en-PH" sz="1800" b="1" dirty="0">
                <a:solidFill>
                  <a:srgbClr val="002060"/>
                </a:solidFill>
                <a:latin typeface="Arial" panose="020B0604020202020204" pitchFamily="34" charset="0"/>
                <a:cs typeface="Arial" panose="020B0604020202020204" pitchFamily="34" charset="0"/>
              </a:rPr>
              <a:t>G. Certification of No Unliquidated Cash Advances signed under oath</a:t>
            </a:r>
            <a:r>
              <a:rPr lang="en-PH" sz="1800" dirty="0">
                <a:latin typeface="Arial" panose="020B0604020202020204" pitchFamily="34" charset="0"/>
                <a:cs typeface="Arial" panose="020B0604020202020204" pitchFamily="34" charset="0"/>
              </a:rPr>
              <a:t> by the agency’s </a:t>
            </a:r>
            <a:r>
              <a:rPr lang="en-PH" sz="1800" b="1" dirty="0">
                <a:latin typeface="Arial" panose="020B0604020202020204" pitchFamily="34" charset="0"/>
                <a:cs typeface="Arial" panose="020B0604020202020204" pitchFamily="34" charset="0"/>
              </a:rPr>
              <a:t>Financial Officer/Accountant </a:t>
            </a:r>
            <a:r>
              <a:rPr lang="en-PH" sz="1800" dirty="0">
                <a:latin typeface="Arial" panose="020B0604020202020204" pitchFamily="34" charset="0"/>
                <a:cs typeface="Arial" panose="020B0604020202020204" pitchFamily="34" charset="0"/>
              </a:rPr>
              <a:t>as of December of the year prior to nomination </a:t>
            </a:r>
          </a:p>
          <a:p>
            <a:pPr algn="just">
              <a:defRPr/>
            </a:pPr>
            <a:endParaRPr lang="en-PH" sz="1800" b="1" dirty="0">
              <a:latin typeface="Arial" panose="020B0604020202020204" pitchFamily="34" charset="0"/>
              <a:cs typeface="Arial" panose="020B0604020202020204" pitchFamily="34" charset="0"/>
            </a:endParaRPr>
          </a:p>
          <a:p>
            <a:pPr algn="just">
              <a:defRPr/>
            </a:pPr>
            <a:r>
              <a:rPr lang="en-PH" sz="1800" dirty="0">
                <a:latin typeface="Arial" panose="020B0604020202020204" pitchFamily="34" charset="0"/>
                <a:cs typeface="Arial" panose="020B0604020202020204" pitchFamily="34" charset="0"/>
              </a:rPr>
              <a:t>H. </a:t>
            </a:r>
            <a:r>
              <a:rPr lang="en-US" sz="1800" dirty="0">
                <a:latin typeface="Arial" panose="020B0604020202020204" pitchFamily="34" charset="0"/>
                <a:cs typeface="Arial" panose="020B0604020202020204" pitchFamily="34" charset="0"/>
              </a:rPr>
              <a:t>Certification of No Disallowance (ND) issued by the Commission on Audit (COA) Resident Auditor for previous accountabilities as of 31 December of the year prior to the nomination</a:t>
            </a:r>
            <a:r>
              <a:rPr lang="en-PH" sz="1800" dirty="0">
                <a:latin typeface="Arial" panose="020B0604020202020204" pitchFamily="34" charset="0"/>
                <a:cs typeface="Arial" panose="020B0604020202020204" pitchFamily="34" charset="0"/>
              </a:rPr>
              <a:t> H. </a:t>
            </a:r>
            <a:r>
              <a:rPr lang="en-US" sz="1800" dirty="0">
                <a:latin typeface="Arial" panose="020B0604020202020204" pitchFamily="34" charset="0"/>
                <a:cs typeface="Arial" panose="020B0604020202020204" pitchFamily="34" charset="0"/>
              </a:rPr>
              <a:t>Certification of No Disallowance (ND) issued by the Commission on Audit (COA) Resident Auditor for previous accountabilities as of 31 December of the year prior to the nomination </a:t>
            </a:r>
            <a:endParaRPr lang="en-PH" sz="1800" b="1" dirty="0">
              <a:latin typeface="Arial" panose="020B0604020202020204" pitchFamily="34" charset="0"/>
              <a:cs typeface="Arial" panose="020B0604020202020204" pitchFamily="34" charset="0"/>
            </a:endParaRPr>
          </a:p>
          <a:p>
            <a:pPr algn="just">
              <a:defRPr/>
            </a:pPr>
            <a:endParaRPr lang="en-PH" sz="1800" b="1" dirty="0">
              <a:latin typeface="Arial" panose="020B0604020202020204" pitchFamily="34" charset="0"/>
              <a:cs typeface="Arial" panose="020B0604020202020204" pitchFamily="34" charset="0"/>
            </a:endParaRPr>
          </a:p>
          <a:p>
            <a:pPr algn="just">
              <a:defRPr/>
            </a:pPr>
            <a:endParaRPr lang="en-PH"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0584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8392D0-8055-E44F-B0EA-578CA2DB2AAB}"/>
              </a:ext>
            </a:extLst>
          </p:cNvPr>
          <p:cNvPicPr>
            <a:picLocks noChangeAspect="1"/>
          </p:cNvPicPr>
          <p:nvPr/>
        </p:nvPicPr>
        <p:blipFill>
          <a:blip r:embed="rId2"/>
          <a:stretch>
            <a:fillRect/>
          </a:stretch>
        </p:blipFill>
        <p:spPr>
          <a:xfrm>
            <a:off x="0" y="0"/>
            <a:ext cx="12192000" cy="6858000"/>
          </a:xfrm>
          <a:prstGeom prst="rect">
            <a:avLst/>
          </a:prstGeom>
        </p:spPr>
      </p:pic>
      <p:sp>
        <p:nvSpPr>
          <p:cNvPr id="3" name="Title 1"/>
          <p:cNvSpPr txBox="1">
            <a:spLocks/>
          </p:cNvSpPr>
          <p:nvPr/>
        </p:nvSpPr>
        <p:spPr bwMode="auto">
          <a:xfrm>
            <a:off x="798653" y="438150"/>
            <a:ext cx="10313043" cy="540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just">
              <a:defRPr/>
            </a:pPr>
            <a:endParaRPr lang="en-PH" sz="1800" b="1" dirty="0">
              <a:latin typeface="Arial" panose="020B0604020202020204" pitchFamily="34" charset="0"/>
              <a:cs typeface="Arial" panose="020B0604020202020204" pitchFamily="34" charset="0"/>
            </a:endParaRPr>
          </a:p>
          <a:p>
            <a:pPr algn="just"/>
            <a:r>
              <a:rPr lang="en-US" sz="2200" dirty="0">
                <a:latin typeface="Arial" panose="020B0604020202020204" pitchFamily="34" charset="0"/>
                <a:cs typeface="Arial" panose="020B0604020202020204" pitchFamily="34" charset="0"/>
              </a:rPr>
              <a:t>*Section H of the 2021 Guidelines states that for NDs issued by COA, “the qualification of the nominee to join the Search shall be examined on a case-to-case basis such that the merits of the specific ground or basis for the disallowance of the notice of suspension would be considered. Further, if the COA central office has already approved and confirmed the decision of the originating COA office, said decision becomes executory if no Temporary Restraining Order had been issued by the Supreme Court. Once there is already an obligation to refund, there should be an official document showing that the nominee has started paying the refund or is acknowledging his/her obligation under the law.” </a:t>
            </a:r>
          </a:p>
          <a:p>
            <a:pPr algn="just"/>
            <a:endParaRPr lang="en-US" sz="2200" dirty="0">
              <a:latin typeface="Arial" panose="020B0604020202020204" pitchFamily="34" charset="0"/>
              <a:cs typeface="Arial" panose="020B0604020202020204" pitchFamily="34" charset="0"/>
            </a:endParaRPr>
          </a:p>
          <a:p>
            <a:pPr algn="just"/>
            <a:r>
              <a:rPr lang="en-US" sz="2200" dirty="0">
                <a:latin typeface="Arial" panose="020B0604020202020204" pitchFamily="34" charset="0"/>
                <a:cs typeface="Arial" panose="020B0604020202020204" pitchFamily="34" charset="0"/>
              </a:rPr>
              <a:t>Thus, the certification from COA needs to show: </a:t>
            </a:r>
          </a:p>
          <a:p>
            <a:pPr algn="just"/>
            <a:r>
              <a:rPr lang="en-US" sz="2200" dirty="0">
                <a:latin typeface="Arial" panose="020B0604020202020204" pitchFamily="34" charset="0"/>
                <a:cs typeface="Arial" panose="020B0604020202020204" pitchFamily="34" charset="0"/>
              </a:rPr>
              <a:t>1) the specific grounds or bases for the disallowance; and </a:t>
            </a:r>
          </a:p>
          <a:p>
            <a:pPr algn="just"/>
            <a:r>
              <a:rPr lang="en-US" sz="2200" dirty="0">
                <a:latin typeface="Arial" panose="020B0604020202020204" pitchFamily="34" charset="0"/>
                <a:cs typeface="Arial" panose="020B0604020202020204" pitchFamily="34" charset="0"/>
              </a:rPr>
              <a:t>2) an update on whether or not the nominee has started paying the refund or is acknowledging his/her obligation under the law, should the decision be executory.</a:t>
            </a:r>
          </a:p>
          <a:p>
            <a:pPr algn="just">
              <a:defRPr/>
            </a:pPr>
            <a:endParaRPr lang="en-PH"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7020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8392D0-8055-E44F-B0EA-578CA2DB2AAB}"/>
              </a:ext>
            </a:extLst>
          </p:cNvPr>
          <p:cNvPicPr>
            <a:picLocks noChangeAspect="1"/>
          </p:cNvPicPr>
          <p:nvPr/>
        </p:nvPicPr>
        <p:blipFill>
          <a:blip r:embed="rId2"/>
          <a:stretch>
            <a:fillRect/>
          </a:stretch>
        </p:blipFill>
        <p:spPr>
          <a:xfrm>
            <a:off x="0" y="0"/>
            <a:ext cx="12192000" cy="6858000"/>
          </a:xfrm>
          <a:prstGeom prst="rect">
            <a:avLst/>
          </a:prstGeom>
        </p:spPr>
      </p:pic>
      <p:sp>
        <p:nvSpPr>
          <p:cNvPr id="3" name="Title 1"/>
          <p:cNvSpPr txBox="1">
            <a:spLocks/>
          </p:cNvSpPr>
          <p:nvPr/>
        </p:nvSpPr>
        <p:spPr bwMode="auto">
          <a:xfrm>
            <a:off x="838199" y="285027"/>
            <a:ext cx="10024641" cy="208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just">
              <a:defRPr/>
            </a:pPr>
            <a:r>
              <a:rPr lang="en-PH" sz="1800" b="1" dirty="0">
                <a:solidFill>
                  <a:srgbClr val="002060"/>
                </a:solidFill>
                <a:latin typeface="Arial" panose="020B0604020202020204" pitchFamily="34" charset="0"/>
                <a:cs typeface="Arial" panose="020B0604020202020204" pitchFamily="34" charset="0"/>
              </a:rPr>
              <a:t>I. Copy of the Statement of Assets, Liabilities and </a:t>
            </a:r>
            <a:r>
              <a:rPr lang="en-PH" sz="1800" b="1" dirty="0" err="1">
                <a:solidFill>
                  <a:srgbClr val="002060"/>
                </a:solidFill>
                <a:latin typeface="Arial" panose="020B0604020202020204" pitchFamily="34" charset="0"/>
                <a:cs typeface="Arial" panose="020B0604020202020204" pitchFamily="34" charset="0"/>
              </a:rPr>
              <a:t>Networth</a:t>
            </a:r>
            <a:r>
              <a:rPr lang="en-PH" sz="1800" b="1" dirty="0">
                <a:solidFill>
                  <a:srgbClr val="002060"/>
                </a:solidFill>
                <a:latin typeface="Arial" panose="020B0604020202020204" pitchFamily="34" charset="0"/>
                <a:cs typeface="Arial" panose="020B0604020202020204" pitchFamily="34" charset="0"/>
              </a:rPr>
              <a:t> (SALN) </a:t>
            </a:r>
            <a:r>
              <a:rPr lang="en-PH" sz="1800" dirty="0">
                <a:latin typeface="Arial" panose="020B0604020202020204" pitchFamily="34" charset="0"/>
                <a:cs typeface="Arial" panose="020B0604020202020204" pitchFamily="34" charset="0"/>
              </a:rPr>
              <a:t>of the individual nominee or each member of the group nominee for the year prior to nomination, signed by the authorized officer administering the oath</a:t>
            </a:r>
          </a:p>
          <a:p>
            <a:pPr algn="just">
              <a:defRPr/>
            </a:pPr>
            <a:endParaRPr lang="en-PH" sz="1800" dirty="0">
              <a:latin typeface="Arial" panose="020B0604020202020204" pitchFamily="34" charset="0"/>
              <a:cs typeface="Arial" panose="020B0604020202020204" pitchFamily="34" charset="0"/>
            </a:endParaRPr>
          </a:p>
          <a:p>
            <a:pPr algn="just">
              <a:defRPr/>
            </a:pPr>
            <a:r>
              <a:rPr lang="en-PH" sz="1800" dirty="0">
                <a:latin typeface="Arial" panose="020B0604020202020204" pitchFamily="34" charset="0"/>
                <a:cs typeface="Arial" panose="020B0604020202020204" pitchFamily="34" charset="0"/>
              </a:rPr>
              <a:t> All individual and group nominees </a:t>
            </a:r>
            <a:r>
              <a:rPr lang="en-PH" sz="1800" b="1" dirty="0">
                <a:latin typeface="Arial" panose="020B0604020202020204" pitchFamily="34" charset="0"/>
                <a:cs typeface="Arial" panose="020B0604020202020204" pitchFamily="34" charset="0"/>
              </a:rPr>
              <a:t>MUST</a:t>
            </a:r>
            <a:r>
              <a:rPr lang="en-PH" sz="1800" dirty="0">
                <a:latin typeface="Arial" panose="020B0604020202020204" pitchFamily="34" charset="0"/>
                <a:cs typeface="Arial" panose="020B0604020202020204" pitchFamily="34" charset="0"/>
              </a:rPr>
              <a:t> submit their SALN</a:t>
            </a:r>
          </a:p>
          <a:p>
            <a:pPr algn="just">
              <a:defRPr/>
            </a:pPr>
            <a:endParaRPr lang="en-PH" sz="1800" dirty="0">
              <a:latin typeface="Arial" panose="020B0604020202020204" pitchFamily="34" charset="0"/>
              <a:cs typeface="Arial" panose="020B0604020202020204" pitchFamily="34" charset="0"/>
            </a:endParaRPr>
          </a:p>
          <a:p>
            <a:pPr algn="just">
              <a:defRPr/>
            </a:pPr>
            <a:endParaRPr lang="en-PH" sz="1800" dirty="0">
              <a:latin typeface="Arial" panose="020B0604020202020204" pitchFamily="34" charset="0"/>
              <a:cs typeface="Arial" panose="020B0604020202020204" pitchFamily="34" charset="0"/>
            </a:endParaRPr>
          </a:p>
        </p:txBody>
      </p:sp>
      <p:sp>
        <p:nvSpPr>
          <p:cNvPr id="6" name="Title 1"/>
          <p:cNvSpPr txBox="1">
            <a:spLocks/>
          </p:cNvSpPr>
          <p:nvPr/>
        </p:nvSpPr>
        <p:spPr bwMode="auto">
          <a:xfrm>
            <a:off x="850742" y="2853408"/>
            <a:ext cx="99252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just">
              <a:defRPr/>
            </a:pPr>
            <a:r>
              <a:rPr lang="en-PH" sz="1800" b="1" dirty="0">
                <a:solidFill>
                  <a:srgbClr val="002060"/>
                </a:solidFill>
                <a:latin typeface="+mn-lt"/>
              </a:rPr>
              <a:t>J</a:t>
            </a:r>
            <a:r>
              <a:rPr lang="en-PH" sz="1800" b="1" dirty="0">
                <a:solidFill>
                  <a:srgbClr val="002060"/>
                </a:solidFill>
                <a:latin typeface="Arial" panose="020B0604020202020204" pitchFamily="34" charset="0"/>
                <a:cs typeface="Arial" panose="020B0604020202020204" pitchFamily="34" charset="0"/>
              </a:rPr>
              <a:t>. </a:t>
            </a:r>
            <a:r>
              <a:rPr lang="en-US" sz="1800" b="1" dirty="0">
                <a:solidFill>
                  <a:srgbClr val="002060"/>
                </a:solidFill>
                <a:latin typeface="Arial" panose="020B0604020202020204" pitchFamily="34" charset="0"/>
                <a:cs typeface="Arial" panose="020B0604020202020204" pitchFamily="34" charset="0"/>
              </a:rPr>
              <a:t>For permanent, casual, contractual, or coterminous employees </a:t>
            </a:r>
            <a:r>
              <a:rPr lang="en-US" sz="1800" dirty="0">
                <a:latin typeface="Arial" panose="020B0604020202020204" pitchFamily="34" charset="0"/>
                <a:cs typeface="Arial" panose="020B0604020202020204" pitchFamily="34" charset="0"/>
              </a:rPr>
              <a:t>- Copy of the nominee’s Appointment Paper </a:t>
            </a:r>
          </a:p>
          <a:p>
            <a:pPr algn="just">
              <a:defRPr/>
            </a:pPr>
            <a:endParaRPr lang="en-US" sz="1800" dirty="0">
              <a:latin typeface="Arial" panose="020B0604020202020204" pitchFamily="34" charset="0"/>
              <a:cs typeface="Arial" panose="020B0604020202020204" pitchFamily="34" charset="0"/>
            </a:endParaRPr>
          </a:p>
          <a:p>
            <a:pPr algn="just">
              <a:defRPr/>
            </a:pPr>
            <a:r>
              <a:rPr lang="en-US" sz="1800" dirty="0">
                <a:latin typeface="Arial" panose="020B0604020202020204" pitchFamily="34" charset="0"/>
                <a:cs typeface="Arial" panose="020B0604020202020204" pitchFamily="34" charset="0"/>
              </a:rPr>
              <a:t>For elective officials - Commission on Election (COMELEC) Certification of Elected Candidate </a:t>
            </a:r>
          </a:p>
          <a:p>
            <a:pPr algn="just">
              <a:defRPr/>
            </a:pPr>
            <a:endParaRPr lang="en-US" sz="1800" dirty="0">
              <a:latin typeface="Arial" panose="020B0604020202020204" pitchFamily="34" charset="0"/>
              <a:cs typeface="Arial" panose="020B0604020202020204" pitchFamily="34" charset="0"/>
            </a:endParaRPr>
          </a:p>
          <a:p>
            <a:pPr algn="just">
              <a:defRPr/>
            </a:pPr>
            <a:endParaRPr lang="en-PH" sz="1800" dirty="0">
              <a:latin typeface="Arial" panose="020B0604020202020204" pitchFamily="34" charset="0"/>
              <a:cs typeface="Arial" panose="020B0604020202020204" pitchFamily="34" charset="0"/>
            </a:endParaRPr>
          </a:p>
          <a:p>
            <a:pPr algn="just">
              <a:defRPr/>
            </a:pPr>
            <a:r>
              <a:rPr lang="en-PH" sz="1800" b="1" dirty="0">
                <a:solidFill>
                  <a:srgbClr val="002060"/>
                </a:solidFill>
                <a:latin typeface="Arial" panose="020B0604020202020204" pitchFamily="34" charset="0"/>
                <a:cs typeface="Arial" panose="020B0604020202020204" pitchFamily="34" charset="0"/>
              </a:rPr>
              <a:t>K. </a:t>
            </a:r>
            <a:r>
              <a:rPr lang="en-US" sz="1800" b="1" dirty="0">
                <a:solidFill>
                  <a:srgbClr val="002060"/>
                </a:solidFill>
                <a:latin typeface="Arial" panose="020B0604020202020204" pitchFamily="34" charset="0"/>
                <a:cs typeface="Arial" panose="020B0604020202020204" pitchFamily="34" charset="0"/>
              </a:rPr>
              <a:t>Updated Service Record duly certified by the agency’s Human Resource Management Officer (HRMO)</a:t>
            </a:r>
            <a:endParaRPr lang="en-PH" sz="1800" b="1" dirty="0">
              <a:solidFill>
                <a:srgbClr val="002060"/>
              </a:solidFill>
              <a:latin typeface="Arial" panose="020B0604020202020204" pitchFamily="34" charset="0"/>
              <a:cs typeface="Arial" panose="020B0604020202020204" pitchFamily="34" charset="0"/>
            </a:endParaRPr>
          </a:p>
        </p:txBody>
      </p:sp>
      <p:sp>
        <p:nvSpPr>
          <p:cNvPr id="7" name="Title 1"/>
          <p:cNvSpPr txBox="1">
            <a:spLocks/>
          </p:cNvSpPr>
          <p:nvPr/>
        </p:nvSpPr>
        <p:spPr bwMode="auto">
          <a:xfrm>
            <a:off x="838199" y="3808286"/>
            <a:ext cx="9774817" cy="3158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just">
              <a:defRPr/>
            </a:pPr>
            <a:r>
              <a:rPr lang="en-PH" sz="1800" b="1" dirty="0">
                <a:solidFill>
                  <a:srgbClr val="002060"/>
                </a:solidFill>
                <a:latin typeface="Arial" panose="020B0604020202020204" pitchFamily="34" charset="0"/>
                <a:cs typeface="Arial" panose="020B0604020202020204" pitchFamily="34" charset="0"/>
              </a:rPr>
              <a:t>L. </a:t>
            </a:r>
            <a:r>
              <a:rPr lang="en-US" sz="1800" b="1" dirty="0">
                <a:solidFill>
                  <a:srgbClr val="002060"/>
                </a:solidFill>
                <a:latin typeface="Arial" panose="020B0604020202020204" pitchFamily="34" charset="0"/>
                <a:cs typeface="Arial" panose="020B0604020202020204" pitchFamily="34" charset="0"/>
              </a:rPr>
              <a:t>Nominee’s valid clearances to be secured from the following agencies in the locality</a:t>
            </a:r>
            <a:r>
              <a:rPr lang="en-US" sz="1800" dirty="0">
                <a:latin typeface="Arial" panose="020B0604020202020204" pitchFamily="34" charset="0"/>
                <a:cs typeface="Arial" panose="020B0604020202020204" pitchFamily="34" charset="0"/>
              </a:rPr>
              <a:t>: </a:t>
            </a:r>
          </a:p>
          <a:p>
            <a:pPr marL="285750" indent="-285750" algn="just">
              <a:buFontTx/>
              <a:buChar char="-"/>
              <a:defRPr/>
            </a:pPr>
            <a:r>
              <a:rPr lang="en-US" sz="1800" dirty="0">
                <a:latin typeface="Arial" panose="020B0604020202020204" pitchFamily="34" charset="0"/>
                <a:cs typeface="Arial" panose="020B0604020202020204" pitchFamily="34" charset="0"/>
              </a:rPr>
              <a:t>National Bureau of Investigation </a:t>
            </a:r>
          </a:p>
          <a:p>
            <a:pPr marL="285750" indent="-285750" algn="just">
              <a:buFontTx/>
              <a:buChar char="-"/>
              <a:defRPr/>
            </a:pPr>
            <a:r>
              <a:rPr lang="en-US" sz="1800" dirty="0">
                <a:latin typeface="Arial" panose="020B0604020202020204" pitchFamily="34" charset="0"/>
                <a:cs typeface="Arial" panose="020B0604020202020204" pitchFamily="34" charset="0"/>
              </a:rPr>
              <a:t>BIR Tax Clearance </a:t>
            </a:r>
          </a:p>
          <a:p>
            <a:pPr marL="285750" indent="-285750" algn="just">
              <a:buFontTx/>
              <a:buChar char="-"/>
              <a:defRPr/>
            </a:pPr>
            <a:r>
              <a:rPr lang="en-US" sz="1800" dirty="0">
                <a:latin typeface="Arial" panose="020B0604020202020204" pitchFamily="34" charset="0"/>
                <a:cs typeface="Arial" panose="020B0604020202020204" pitchFamily="34" charset="0"/>
              </a:rPr>
              <a:t>Police Clearance </a:t>
            </a:r>
          </a:p>
          <a:p>
            <a:pPr marL="285750" indent="-285750" algn="just">
              <a:buFontTx/>
              <a:buChar char="-"/>
              <a:defRPr/>
            </a:pPr>
            <a:r>
              <a:rPr lang="en-US" sz="1800" dirty="0">
                <a:latin typeface="Arial" panose="020B0604020202020204" pitchFamily="34" charset="0"/>
                <a:cs typeface="Arial" panose="020B0604020202020204" pitchFamily="34" charset="0"/>
              </a:rPr>
              <a:t>CSC Clearance (to be provided by the CSC ROs)</a:t>
            </a:r>
            <a:endParaRPr lang="en-PH" sz="1800" dirty="0">
              <a:latin typeface="Arial" panose="020B0604020202020204" pitchFamily="34" charset="0"/>
              <a:cs typeface="Arial" panose="020B0604020202020204" pitchFamily="34" charset="0"/>
            </a:endParaRPr>
          </a:p>
          <a:p>
            <a:pPr algn="just">
              <a:defRPr/>
            </a:pPr>
            <a:endParaRPr lang="en-PH" sz="1800" dirty="0">
              <a:latin typeface="Arial" panose="020B0604020202020204" pitchFamily="34" charset="0"/>
              <a:cs typeface="Arial" panose="020B0604020202020204" pitchFamily="34" charset="0"/>
            </a:endParaRPr>
          </a:p>
          <a:p>
            <a:pPr marL="348854" algn="just">
              <a:defRPr/>
            </a:pPr>
            <a:endParaRPr lang="en-PH"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7264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8392D0-8055-E44F-B0EA-578CA2DB2AAB}"/>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4" descr="https://japaneast1-mediap.svc.ms/transform/thumbnail?provider=spo&amp;inputFormat=png&amp;cs=NWUzY2U2YzAtMmIxZi00Mjg1LThkNGItNzVlZTc4Nzg3MzQ2fFNQTw&amp;docid=https%3A%2F%2Fcscphil%2Dmy%2Esharepoint%2Ecom%2F%5Fapi%2Fv2%2E0%2Fdrives%2Fb%21gEyV5jFN%2DkiLN99AQwJbwS221lEkKw1Bn77BaBLrbZUBZAJN7N17SKyT0SoAvH5S%2Fitems%2F01ZAA6TTG4RVDJBD5HKRFZRMCLRBE2EIRK%3Ftempauth%3DeyJ0eXAiOiJKV1QiLCJhbGciOiJub25lIn0%2EeyJhdWQiOiIwMDAwMDAwMy0wMDAwLTBmZjEtY2UwMC0wMDAwMDAwMDAwMDAvY3NjcGhpbC1teS5zaGFyZXBvaW50LmNvbUBiMThmZjc3Mi0xY2FjLTQ1MjEtOWE4Yi1mMDc3YjAzYTlkYjYiLCJpc3MiOiIwMDAwMDAwMy0wMDAwLTBmZjEtY2UwMC0wMDAwMDAwMDAwMDAiLCJuYmYiOiIxNjc2NTI3MjAwIiwiZXhwIjoiMTY3NjU0ODgwMCIsImVuZHBvaW50dXJsIjoiOVRwbzNiRFBmMjJjNVZ6Vjc0eEc1MGg1WUZVQWdNajdLemxMckR0ZHpORT0iLCJlbmRwb2ludHVybExlbmd0aCI6IjE1OCIsImlzbG9vcGJhY2siOiJUcnVlIiwidmVyIjoiaGFzaGVkcHJvb2Z0b2tlbiIsInNpdGVpZCI6IlpUWTVOVFJqT0RBdE5HUXpNUzAwT0daaExUaGlNemN0WkdZME1EUXpNREkxWW1NeCIsImFwcF9kaXNwbGF5bmFtZSI6Ik1pY3Jvc29mdCBUZWFtcyBXZWIgQ2xpZW50IiwiZ2l2ZW5fbmFtZSI6IkNocmlzdGluZSIsImZhbWlseV9uYW1lIjoiTG9wZXoiLCJzaWduaW5fc3RhdGUiOiJbXCJrbXNpXCJdIiwiYXBwaWQiOiI1ZTNjZTZjMC0yYjFmLTQyODUtOGQ0Yi03NWVlNzg3ODczNDYiLCJ0aWQiOiJiMThmZjc3Mi0xY2FjLTQ1MjEtOWE4Yi1mMDc3YjAzYTlkYjYiLCJ1cG4iOiJjZWxvcGV6QGNzYy5nb3YucGgiLCJwdWlkIjoiMTAwMzIwMDBDODY5MzExQyIsImNhY2hla2V5IjoiMGguZnxtZW1iZXJzaGlwfDEwMDMyMDAwYzg2OTMxMWNAbGl2ZS5jb20iLCJzY3AiOiJteWZpbGVzLndyaXRlIGFsbHNpdGVzLmZ1bGxjb250cm9sIGFsbHNpdGVzLm1hbmFnZSBhbGxwcm9maWxlcy53cml0ZSIsInR0IjoiMiIsInVzZVBlcnNpc3RlbnRDb29raWUiOm51bGwsImlwYWRkciI6IjIxNi4yNTAuMTAzLjI1NCJ9%2ESU12US9ENkIraEV2bFFXQURKaEdmZDJ4SytwQzBpaEpUNmFoV0J4eUNqQT0%26version%3DPublished&amp;cb=63812131526&amp;encodeFailures=1&amp;width=1852&amp;height=8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9143" y="2146379"/>
            <a:ext cx="2403429" cy="207114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auto">
          <a:xfrm>
            <a:off x="228599" y="3211974"/>
            <a:ext cx="10564793" cy="164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348854" algn="just">
              <a:defRPr/>
            </a:pPr>
            <a:r>
              <a:rPr lang="en-US" sz="2000" dirty="0">
                <a:latin typeface="Arial" panose="020B0604020202020204" pitchFamily="34" charset="0"/>
                <a:cs typeface="Arial" panose="020B0604020202020204" pitchFamily="34" charset="0"/>
              </a:rPr>
              <a:t>M</a:t>
            </a:r>
            <a:r>
              <a:rPr lang="en-US" sz="2000" b="1" dirty="0">
                <a:solidFill>
                  <a:srgbClr val="002060"/>
                </a:solidFill>
                <a:latin typeface="Arial" panose="020B0604020202020204" pitchFamily="34" charset="0"/>
                <a:cs typeface="Arial" panose="020B0604020202020204" pitchFamily="34" charset="0"/>
              </a:rPr>
              <a:t>. Digital photos of the nominee taken using a DSLR or smart phone</a:t>
            </a:r>
            <a:r>
              <a:rPr lang="en-US" sz="2000" dirty="0">
                <a:latin typeface="Arial" panose="020B0604020202020204" pitchFamily="34" charset="0"/>
                <a:cs typeface="Arial" panose="020B0604020202020204" pitchFamily="34" charset="0"/>
              </a:rPr>
              <a:t> (scanned photo from a printout is not recommended). Please follow the specifications below: </a:t>
            </a:r>
          </a:p>
          <a:p>
            <a:pPr marL="348854" algn="just">
              <a:defRPr/>
            </a:pPr>
            <a:endParaRPr lang="en-US" sz="2000" dirty="0">
              <a:latin typeface="Arial" panose="020B0604020202020204" pitchFamily="34" charset="0"/>
              <a:cs typeface="Arial" panose="020B0604020202020204" pitchFamily="34" charset="0"/>
            </a:endParaRPr>
          </a:p>
          <a:p>
            <a:pPr marL="348854" algn="just">
              <a:defRPr/>
            </a:pPr>
            <a:r>
              <a:rPr lang="en-US" sz="2000" dirty="0">
                <a:latin typeface="Arial" panose="020B0604020202020204" pitchFamily="34" charset="0"/>
                <a:cs typeface="Arial" panose="020B0604020202020204" pitchFamily="34" charset="0"/>
              </a:rPr>
              <a:t>For individual nominees</a:t>
            </a:r>
            <a:endParaRPr lang="en-US" sz="1800" dirty="0">
              <a:latin typeface="Arial" panose="020B0604020202020204" pitchFamily="34" charset="0"/>
              <a:cs typeface="Arial" panose="020B0604020202020204" pitchFamily="34" charset="0"/>
            </a:endParaRPr>
          </a:p>
          <a:p>
            <a:pPr marL="348854" algn="just">
              <a:defRPr/>
            </a:pPr>
            <a:endParaRPr lang="en-US" sz="1800" dirty="0">
              <a:latin typeface="Arial" panose="020B0604020202020204" pitchFamily="34" charset="0"/>
              <a:cs typeface="Arial" panose="020B0604020202020204" pitchFamily="34" charset="0"/>
            </a:endParaRPr>
          </a:p>
          <a:p>
            <a:pPr marL="348854" algn="just">
              <a:defRPr/>
            </a:pPr>
            <a:endParaRPr lang="en-US" sz="1800" dirty="0">
              <a:latin typeface="Arial" panose="020B0604020202020204" pitchFamily="34" charset="0"/>
              <a:cs typeface="Arial" panose="020B0604020202020204" pitchFamily="34" charset="0"/>
            </a:endParaRPr>
          </a:p>
          <a:p>
            <a:pPr marL="348854" algn="just">
              <a:defRPr/>
            </a:pPr>
            <a:endParaRPr lang="en-US" sz="1800" dirty="0">
              <a:latin typeface="Arial" panose="020B0604020202020204" pitchFamily="34" charset="0"/>
              <a:cs typeface="Arial" panose="020B0604020202020204" pitchFamily="34" charset="0"/>
            </a:endParaRPr>
          </a:p>
          <a:p>
            <a:pPr marL="348854" algn="just">
              <a:defRPr/>
            </a:pPr>
            <a:endParaRPr lang="en-US" sz="1400" dirty="0">
              <a:latin typeface="Arial" panose="020B0604020202020204" pitchFamily="34" charset="0"/>
              <a:cs typeface="Arial" panose="020B0604020202020204" pitchFamily="34" charset="0"/>
            </a:endParaRPr>
          </a:p>
          <a:p>
            <a:pPr marL="348854" algn="just">
              <a:defRPr/>
            </a:pPr>
            <a:endParaRPr lang="en-US" sz="1400" dirty="0">
              <a:latin typeface="Arial" panose="020B0604020202020204" pitchFamily="34" charset="0"/>
              <a:cs typeface="Arial" panose="020B0604020202020204" pitchFamily="34" charset="0"/>
            </a:endParaRPr>
          </a:p>
          <a:p>
            <a:pPr marL="348854" algn="just">
              <a:defRPr/>
            </a:pPr>
            <a:endParaRPr lang="en-US" sz="1400" dirty="0">
              <a:latin typeface="Arial" panose="020B0604020202020204" pitchFamily="34" charset="0"/>
              <a:cs typeface="Arial" panose="020B0604020202020204" pitchFamily="34" charset="0"/>
            </a:endParaRPr>
          </a:p>
          <a:p>
            <a:pPr marL="348854" algn="just">
              <a:defRPr/>
            </a:pPr>
            <a:endParaRPr lang="en-US" sz="1800" dirty="0">
              <a:latin typeface="Arial" panose="020B0604020202020204" pitchFamily="34" charset="0"/>
              <a:cs typeface="Arial" panose="020B0604020202020204" pitchFamily="34" charset="0"/>
            </a:endParaRPr>
          </a:p>
          <a:p>
            <a:pPr marL="348854" algn="just">
              <a:defRPr/>
            </a:pPr>
            <a:endParaRPr lang="en-US" sz="1800" dirty="0">
              <a:latin typeface="Arial" panose="020B0604020202020204" pitchFamily="34" charset="0"/>
              <a:cs typeface="Arial" panose="020B0604020202020204" pitchFamily="34" charset="0"/>
            </a:endParaRPr>
          </a:p>
          <a:p>
            <a:pPr marL="348854" algn="just">
              <a:defRPr/>
            </a:pPr>
            <a:endParaRPr lang="en-US" sz="1800" dirty="0">
              <a:latin typeface="Arial" panose="020B0604020202020204" pitchFamily="34" charset="0"/>
              <a:cs typeface="Arial" panose="020B0604020202020204" pitchFamily="34" charset="0"/>
            </a:endParaRPr>
          </a:p>
          <a:p>
            <a:pPr marL="348854" algn="just">
              <a:defRPr/>
            </a:pPr>
            <a:r>
              <a:rPr lang="en-US" sz="1800" dirty="0">
                <a:latin typeface="Arial" panose="020B0604020202020204" pitchFamily="34" charset="0"/>
                <a:cs typeface="Arial" panose="020B0604020202020204" pitchFamily="34" charset="0"/>
              </a:rPr>
              <a:t>One (1) portrait shot (from chest up, showing the subject clearly, with adequate lighting) </a:t>
            </a:r>
          </a:p>
          <a:p>
            <a:pPr marL="348854" algn="just">
              <a:defRPr/>
            </a:pPr>
            <a:r>
              <a:rPr lang="en-US" sz="1800" dirty="0">
                <a:latin typeface="Arial" panose="020B0604020202020204" pitchFamily="34" charset="0"/>
                <a:cs typeface="Arial" panose="020B0604020202020204" pitchFamily="34" charset="0"/>
              </a:rPr>
              <a:t>· Subject should face the camera at eye level, with the head not tilting up or down </a:t>
            </a:r>
          </a:p>
          <a:p>
            <a:pPr marL="348854" algn="just">
              <a:defRPr/>
            </a:pPr>
            <a:r>
              <a:rPr lang="en-US" sz="1800" dirty="0">
                <a:latin typeface="Arial" panose="020B0604020202020204" pitchFamily="34" charset="0"/>
                <a:cs typeface="Arial" panose="020B0604020202020204" pitchFamily="34" charset="0"/>
              </a:rPr>
              <a:t>· With plain background (white or beige are recommended), and with no other elements showing behind the nominee or blocking the face of the nominee </a:t>
            </a:r>
          </a:p>
          <a:p>
            <a:pPr marL="348854" algn="just">
              <a:defRPr/>
            </a:pPr>
            <a:r>
              <a:rPr lang="en-US" sz="1800" dirty="0">
                <a:latin typeface="Arial" panose="020B0604020202020204" pitchFamily="34" charset="0"/>
                <a:cs typeface="Arial" panose="020B0604020202020204" pitchFamily="34" charset="0"/>
              </a:rPr>
              <a:t>· Photo size is at least 4R (4x6 inches) </a:t>
            </a:r>
          </a:p>
          <a:p>
            <a:pPr marL="348854" algn="just">
              <a:defRPr/>
            </a:pPr>
            <a:r>
              <a:rPr lang="en-US" sz="1800" dirty="0">
                <a:latin typeface="Arial" panose="020B0604020202020204" pitchFamily="34" charset="0"/>
                <a:cs typeface="Arial" panose="020B0604020202020204" pitchFamily="34" charset="0"/>
              </a:rPr>
              <a:t>· Photo resolution is at least 1600x1200 (or 2-3 megapixels, or 300 DPI) </a:t>
            </a:r>
          </a:p>
          <a:p>
            <a:pPr marL="348854" algn="just">
              <a:defRPr/>
            </a:pPr>
            <a:r>
              <a:rPr lang="en-US" sz="1800" dirty="0">
                <a:latin typeface="Arial" panose="020B0604020202020204" pitchFamily="34" charset="0"/>
                <a:cs typeface="Arial" panose="020B0604020202020204" pitchFamily="34" charset="0"/>
              </a:rPr>
              <a:t>· Colored </a:t>
            </a:r>
          </a:p>
          <a:p>
            <a:pPr marL="348854" algn="just">
              <a:defRPr/>
            </a:pPr>
            <a:r>
              <a:rPr lang="en-US" sz="1800" dirty="0">
                <a:latin typeface="Arial" panose="020B0604020202020204" pitchFamily="34" charset="0"/>
                <a:cs typeface="Arial" panose="020B0604020202020204" pitchFamily="34" charset="0"/>
              </a:rPr>
              <a:t>· With adequate head room and spaces on each side</a:t>
            </a:r>
          </a:p>
          <a:p>
            <a:pPr marL="348854" algn="just">
              <a:defRPr/>
            </a:pPr>
            <a:endParaRPr lang="en-US" sz="1400" dirty="0">
              <a:latin typeface="Arial" panose="020B0604020202020204" pitchFamily="34" charset="0"/>
              <a:cs typeface="Arial" panose="020B0604020202020204" pitchFamily="34" charset="0"/>
            </a:endParaRPr>
          </a:p>
          <a:p>
            <a:pPr marL="348854" algn="just">
              <a:defRPr/>
            </a:pPr>
            <a:endParaRPr lang="en-US" sz="1800" dirty="0">
              <a:latin typeface="Arial" panose="020B0604020202020204" pitchFamily="34" charset="0"/>
              <a:cs typeface="Arial" panose="020B0604020202020204" pitchFamily="34" charset="0"/>
            </a:endParaRPr>
          </a:p>
          <a:p>
            <a:pPr marL="348854" algn="just">
              <a:defRPr/>
            </a:pPr>
            <a:endParaRPr lang="en-PH"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6947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8392D0-8055-E44F-B0EA-578CA2DB2AAB}"/>
              </a:ext>
            </a:extLst>
          </p:cNvPr>
          <p:cNvPicPr>
            <a:picLocks noChangeAspect="1"/>
          </p:cNvPicPr>
          <p:nvPr/>
        </p:nvPicPr>
        <p:blipFill>
          <a:blip r:embed="rId2"/>
          <a:stretch>
            <a:fillRect/>
          </a:stretch>
        </p:blipFill>
        <p:spPr>
          <a:xfrm>
            <a:off x="0" y="0"/>
            <a:ext cx="12192000" cy="6858000"/>
          </a:xfrm>
          <a:prstGeom prst="rect">
            <a:avLst/>
          </a:prstGeom>
        </p:spPr>
      </p:pic>
      <p:sp>
        <p:nvSpPr>
          <p:cNvPr id="3" name="Title 1"/>
          <p:cNvSpPr txBox="1">
            <a:spLocks/>
          </p:cNvSpPr>
          <p:nvPr/>
        </p:nvSpPr>
        <p:spPr bwMode="auto">
          <a:xfrm>
            <a:off x="196768" y="2327401"/>
            <a:ext cx="8686800" cy="165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marL="348854" algn="just">
              <a:defRPr/>
            </a:pPr>
            <a:endParaRPr lang="en-US" sz="1800" dirty="0">
              <a:latin typeface="Arial" panose="020B0604020202020204" pitchFamily="34" charset="0"/>
              <a:cs typeface="Arial" panose="020B0604020202020204" pitchFamily="34" charset="0"/>
            </a:endParaRPr>
          </a:p>
          <a:p>
            <a:pPr marL="348854" algn="just">
              <a:defRPr/>
            </a:pPr>
            <a:r>
              <a:rPr lang="en-US" sz="1800" dirty="0">
                <a:latin typeface="Arial" panose="020B0604020202020204" pitchFamily="34" charset="0"/>
                <a:cs typeface="Arial" panose="020B0604020202020204" pitchFamily="34" charset="0"/>
              </a:rPr>
              <a:t>For group nominees:</a:t>
            </a:r>
          </a:p>
          <a:p>
            <a:pPr marL="348854" algn="just">
              <a:defRPr/>
            </a:pPr>
            <a:endParaRPr lang="en-US" sz="1800" dirty="0">
              <a:latin typeface="Arial" panose="020B0604020202020204" pitchFamily="34" charset="0"/>
              <a:cs typeface="Arial" panose="020B0604020202020204" pitchFamily="34" charset="0"/>
            </a:endParaRPr>
          </a:p>
          <a:p>
            <a:pPr marL="348854" algn="just">
              <a:defRPr/>
            </a:pPr>
            <a:endParaRPr lang="en-US" sz="1800" dirty="0">
              <a:latin typeface="Arial" panose="020B0604020202020204" pitchFamily="34" charset="0"/>
              <a:cs typeface="Arial" panose="020B0604020202020204" pitchFamily="34" charset="0"/>
            </a:endParaRPr>
          </a:p>
          <a:p>
            <a:pPr marL="348854" algn="just">
              <a:defRPr/>
            </a:pPr>
            <a:endParaRPr lang="en-US" sz="1800" dirty="0">
              <a:latin typeface="Arial" panose="020B0604020202020204" pitchFamily="34" charset="0"/>
              <a:cs typeface="Arial" panose="020B0604020202020204" pitchFamily="34" charset="0"/>
            </a:endParaRPr>
          </a:p>
          <a:p>
            <a:pPr marL="348854" algn="just">
              <a:defRPr/>
            </a:pPr>
            <a:endParaRPr lang="en-US" sz="1800" dirty="0">
              <a:latin typeface="Arial" panose="020B0604020202020204" pitchFamily="34" charset="0"/>
              <a:cs typeface="Arial" panose="020B0604020202020204" pitchFamily="34" charset="0"/>
            </a:endParaRPr>
          </a:p>
          <a:p>
            <a:pPr marL="348854" algn="just">
              <a:defRPr/>
            </a:pPr>
            <a:endParaRPr lang="en-US" sz="1800" dirty="0">
              <a:latin typeface="Arial" panose="020B0604020202020204" pitchFamily="34" charset="0"/>
              <a:cs typeface="Arial" panose="020B0604020202020204" pitchFamily="34" charset="0"/>
            </a:endParaRPr>
          </a:p>
          <a:p>
            <a:pPr marL="348854" algn="just">
              <a:defRPr/>
            </a:pPr>
            <a:endParaRPr lang="en-US" sz="1800" dirty="0">
              <a:latin typeface="Arial" panose="020B0604020202020204" pitchFamily="34" charset="0"/>
              <a:cs typeface="Arial" panose="020B0604020202020204" pitchFamily="34" charset="0"/>
            </a:endParaRPr>
          </a:p>
          <a:p>
            <a:pPr marL="348854" algn="just">
              <a:defRPr/>
            </a:pPr>
            <a:endParaRPr lang="en-US" sz="1800" dirty="0">
              <a:latin typeface="Arial" panose="020B0604020202020204" pitchFamily="34" charset="0"/>
              <a:cs typeface="Arial" panose="020B0604020202020204" pitchFamily="34" charset="0"/>
            </a:endParaRPr>
          </a:p>
          <a:p>
            <a:pPr marL="348854" algn="just">
              <a:defRPr/>
            </a:pPr>
            <a:endParaRPr lang="en-US" sz="1800" dirty="0">
              <a:latin typeface="Arial" panose="020B0604020202020204" pitchFamily="34" charset="0"/>
              <a:cs typeface="Arial" panose="020B0604020202020204" pitchFamily="34" charset="0"/>
            </a:endParaRPr>
          </a:p>
          <a:p>
            <a:pPr marL="348854" algn="just">
              <a:defRPr/>
            </a:pPr>
            <a:endParaRPr lang="en-US" sz="1800" dirty="0">
              <a:latin typeface="Arial" panose="020B0604020202020204" pitchFamily="34" charset="0"/>
              <a:cs typeface="Arial" panose="020B0604020202020204" pitchFamily="34" charset="0"/>
            </a:endParaRPr>
          </a:p>
          <a:p>
            <a:pPr marL="348854" algn="just">
              <a:defRPr/>
            </a:pPr>
            <a:endParaRPr lang="en-US" sz="1800" dirty="0">
              <a:latin typeface="Arial" panose="020B0604020202020204" pitchFamily="34" charset="0"/>
              <a:cs typeface="Arial" panose="020B0604020202020204" pitchFamily="34" charset="0"/>
            </a:endParaRPr>
          </a:p>
          <a:p>
            <a:pPr marL="348854" algn="just">
              <a:defRPr/>
            </a:pPr>
            <a:endParaRPr lang="en-US" sz="1800" dirty="0">
              <a:latin typeface="Arial" panose="020B0604020202020204" pitchFamily="34" charset="0"/>
              <a:cs typeface="Arial" panose="020B0604020202020204" pitchFamily="34" charset="0"/>
            </a:endParaRPr>
          </a:p>
          <a:p>
            <a:pPr marL="348854" algn="just">
              <a:defRPr/>
            </a:pPr>
            <a:endParaRPr lang="en-US" sz="1800" dirty="0">
              <a:latin typeface="Arial" panose="020B0604020202020204" pitchFamily="34" charset="0"/>
              <a:cs typeface="Arial" panose="020B0604020202020204" pitchFamily="34" charset="0"/>
            </a:endParaRPr>
          </a:p>
          <a:p>
            <a:pPr marL="348854" algn="just">
              <a:defRPr/>
            </a:pPr>
            <a:endParaRPr lang="en-US" sz="1800" dirty="0">
              <a:latin typeface="Arial" panose="020B0604020202020204" pitchFamily="34" charset="0"/>
              <a:cs typeface="Arial" panose="020B0604020202020204" pitchFamily="34" charset="0"/>
            </a:endParaRPr>
          </a:p>
          <a:p>
            <a:pPr marL="634604" indent="-285750" algn="just">
              <a:buFont typeface="Arial" panose="020B0604020202020204" pitchFamily="34" charset="0"/>
              <a:buChar char="•"/>
              <a:defRPr/>
            </a:pPr>
            <a:r>
              <a:rPr lang="en-US" sz="1800" dirty="0">
                <a:latin typeface="Arial" panose="020B0604020202020204" pitchFamily="34" charset="0"/>
                <a:cs typeface="Arial" panose="020B0604020202020204" pitchFamily="34" charset="0"/>
              </a:rPr>
              <a:t>One (1) portrait shot of each member, and one (1) group shot </a:t>
            </a:r>
          </a:p>
          <a:p>
            <a:pPr marL="634604" indent="-285750" algn="just">
              <a:buFont typeface="Arial" panose="020B0604020202020204" pitchFamily="34" charset="0"/>
              <a:buChar char="•"/>
              <a:defRPr/>
            </a:pPr>
            <a:r>
              <a:rPr lang="en-US" sz="1800" dirty="0">
                <a:latin typeface="Arial" panose="020B0604020202020204" pitchFamily="34" charset="0"/>
                <a:cs typeface="Arial" panose="020B0604020202020204" pitchFamily="34" charset="0"/>
              </a:rPr>
              <a:t>For individual photos of each member, please follow the specifications for individual nominees above </a:t>
            </a:r>
          </a:p>
          <a:p>
            <a:pPr marL="634604" indent="-285750" algn="just">
              <a:buFont typeface="Arial" panose="020B0604020202020204" pitchFamily="34" charset="0"/>
              <a:buChar char="•"/>
              <a:defRPr/>
            </a:pPr>
            <a:r>
              <a:rPr lang="en-US" sz="1800" dirty="0">
                <a:latin typeface="Arial" panose="020B0604020202020204" pitchFamily="34" charset="0"/>
                <a:cs typeface="Arial" panose="020B0604020202020204" pitchFamily="34" charset="0"/>
              </a:rPr>
              <a:t>Additional specifications for the group photo: </a:t>
            </a:r>
          </a:p>
          <a:p>
            <a:pPr marL="806054" lvl="1" algn="just">
              <a:defRPr/>
            </a:pPr>
            <a:r>
              <a:rPr lang="en-US" sz="1800" dirty="0">
                <a:latin typeface="Arial" panose="020B0604020202020204" pitchFamily="34" charset="0"/>
                <a:cs typeface="Arial" panose="020B0604020202020204" pitchFamily="34" charset="0"/>
              </a:rPr>
              <a:t>- Landscape orientation (at least 4R or 6x4 inches)</a:t>
            </a:r>
          </a:p>
          <a:p>
            <a:pPr marL="348854" algn="just">
              <a:defRPr/>
            </a:pPr>
            <a:endParaRPr lang="en-US" sz="1800" dirty="0">
              <a:latin typeface="Arial" panose="020B0604020202020204" pitchFamily="34" charset="0"/>
              <a:cs typeface="Arial" panose="020B0604020202020204" pitchFamily="34" charset="0"/>
            </a:endParaRPr>
          </a:p>
          <a:p>
            <a:pPr marL="348854" algn="just">
              <a:defRPr/>
            </a:pPr>
            <a:endParaRPr lang="en-US" sz="1800" dirty="0">
              <a:latin typeface="Arial" panose="020B0604020202020204" pitchFamily="34" charset="0"/>
              <a:cs typeface="Arial" panose="020B0604020202020204" pitchFamily="34" charset="0"/>
            </a:endParaRPr>
          </a:p>
          <a:p>
            <a:pPr marL="348854" algn="just">
              <a:defRPr/>
            </a:pPr>
            <a:endParaRPr lang="en-US" sz="1800" dirty="0">
              <a:latin typeface="Arial" panose="020B0604020202020204" pitchFamily="34" charset="0"/>
              <a:cs typeface="Arial" panose="020B0604020202020204" pitchFamily="34" charset="0"/>
            </a:endParaRPr>
          </a:p>
          <a:p>
            <a:pPr marL="348854" algn="just">
              <a:defRPr/>
            </a:pPr>
            <a:endParaRPr lang="en-PH" sz="1800" dirty="0">
              <a:latin typeface="Arial" panose="020B0604020202020204" pitchFamily="34" charset="0"/>
              <a:cs typeface="Arial" panose="020B0604020202020204" pitchFamily="34" charset="0"/>
            </a:endParaRPr>
          </a:p>
        </p:txBody>
      </p:sp>
      <p:pic>
        <p:nvPicPr>
          <p:cNvPr id="4" name="Picture 2" descr="https://japaneast1-mediap.svc.ms/transform/thumbnail?provider=spo&amp;inputFormat=png&amp;cs=NWUzY2U2YzAtMmIxZi00Mjg1LThkNGItNzVlZTc4Nzg3MzQ2fFNQTw&amp;docid=https%3A%2F%2Fcscphil%2Dmy%2Esharepoint%2Ecom%2F%5Fapi%2Fv2%2E0%2Fdrives%2Fb%21gEyV5jFN%2DkiLN99AQwJbwS221lEkKw1Bn77BaBLrbZUBZAJN7N17SKyT0SoAvH5S%2Fitems%2F01ZAA6TTGGTWA7M5FWBVAYVBKLGXRODHCT%3Ftempauth%3DeyJ0eXAiOiJKV1QiLCJhbGciOiJub25lIn0%2EeyJhdWQiOiIwMDAwMDAwMy0wMDAwLTBmZjEtY2UwMC0wMDAwMDAwMDAwMDAvY3NjcGhpbC1teS5zaGFyZXBvaW50LmNvbUBiMThmZjc3Mi0xY2FjLTQ1MjEtOWE4Yi1mMDc3YjAzYTlkYjYiLCJpc3MiOiIwMDAwMDAwMy0wMDAwLTBmZjEtY2UwMC0wMDAwMDAwMDAwMDAiLCJuYmYiOiIxNjc2NTI3MjAwIiwiZXhwIjoiMTY3NjU0ODgwMCIsImVuZHBvaW50dXJsIjoiSDVnQ3lvaXR0eEw2Wm5ITElHb3o4Vzk2ZFFMdGJObVpWNHdXUVgyUHRFST0iLCJlbmRwb2ludHVybExlbmd0aCI6IjE1OCIsImlzbG9vcGJhY2siOiJUcnVlIiwidmVyIjoiaGFzaGVkcHJvb2Z0b2tlbiIsInNpdGVpZCI6IlpUWTVOVFJqT0RBdE5HUXpNUzAwT0daaExUaGlNemN0WkdZME1EUXpNREkxWW1NeCIsImFwcF9kaXNwbGF5bmFtZSI6Ik1pY3Jvc29mdCBUZWFtcyBXZWIgQ2xpZW50IiwiZ2l2ZW5fbmFtZSI6IkNocmlzdGluZSIsImZhbWlseV9uYW1lIjoiTG9wZXoiLCJzaWduaW5fc3RhdGUiOiJbXCJrbXNpXCJdIiwiYXBwaWQiOiI1ZTNjZTZjMC0yYjFmLTQyODUtOGQ0Yi03NWVlNzg3ODczNDYiLCJ0aWQiOiJiMThmZjc3Mi0xY2FjLTQ1MjEtOWE4Yi1mMDc3YjAzYTlkYjYiLCJ1cG4iOiJjZWxvcGV6QGNzYy5nb3YucGgiLCJwdWlkIjoiMTAwMzIwMDBDODY5MzExQyIsImNhY2hla2V5IjoiMGguZnxtZW1iZXJzaGlwfDEwMDMyMDAwYzg2OTMxMWNAbGl2ZS5jb20iLCJzY3AiOiJteWZpbGVzLndyaXRlIGFsbHNpdGVzLmZ1bGxjb250cm9sIGFsbHNpdGVzLm1hbmFnZSBhbGxwcm9maWxlcy53cml0ZSIsInR0IjoiMiIsInVzZVBlcnNpc3RlbnRDb29raWUiOm51bGwsImlwYWRkciI6IjIxNi4yNTAuMTAzLjI1NCJ9%2Eam1HUlA5RG14ZWhTb2wzQXRlRFBEMEN6Q1M4QWlsOTlYWWJFbWVRaTdYaz0%26version%3DPublished&amp;cb=63812131526&amp;encodeFailures=1&amp;width=1852&amp;height=8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5063" y="929350"/>
            <a:ext cx="2513588" cy="21842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japaneast1-mediap.svc.ms/transform/thumbnail?provider=spo&amp;inputFormat=png&amp;cs=NWUzY2U2YzAtMmIxZi00Mjg1LThkNGItNzVlZTc4Nzg3MzQ2fFNQTw&amp;docid=https%3A%2F%2Fcscphil%2Dmy%2Esharepoint%2Ecom%2F%5Fapi%2Fv2%2E0%2Fdrives%2Fb%21gEyV5jFN%2DkiLN99AQwJbwS221lEkKw1Bn77BaBLrbZUBZAJN7N17SKyT0SoAvH5S%2Fitems%2F01ZAA6TTD6O2DOMYLQFFBLR2DGWLIZF76T%3Ftempauth%3DeyJ0eXAiOiJKV1QiLCJhbGciOiJub25lIn0%2EeyJhdWQiOiIwMDAwMDAwMy0wMDAwLTBmZjEtY2UwMC0wMDAwMDAwMDAwMDAvY3NjcGhpbC1teS5zaGFyZXBvaW50LmNvbUBiMThmZjc3Mi0xY2FjLTQ1MjEtOWE4Yi1mMDc3YjAzYTlkYjYiLCJpc3MiOiIwMDAwMDAwMy0wMDAwLTBmZjEtY2UwMC0wMDAwMDAwMDAwMDAiLCJuYmYiOiIxNjc2NTI3MjAwIiwiZXhwIjoiMTY3NjU0ODgwMCIsImVuZHBvaW50dXJsIjoib3ZreWVaTDVxL3ltc1kxaENBcDZkYVl1aHM4WHNZNFNYQk84N0R3cDEzST0iLCJlbmRwb2ludHVybExlbmd0aCI6IjE1OCIsImlzbG9vcGJhY2siOiJUcnVlIiwidmVyIjoiaGFzaGVkcHJvb2Z0b2tlbiIsInNpdGVpZCI6IlpUWTVOVFJqT0RBdE5HUXpNUzAwT0daaExUaGlNemN0WkdZME1EUXpNREkxWW1NeCIsImFwcF9kaXNwbGF5bmFtZSI6Ik1pY3Jvc29mdCBUZWFtcyBXZWIgQ2xpZW50IiwiZ2l2ZW5fbmFtZSI6IkNocmlzdGluZSIsImZhbWlseV9uYW1lIjoiTG9wZXoiLCJzaWduaW5fc3RhdGUiOiJbXCJrbXNpXCJdIiwiYXBwaWQiOiI1ZTNjZTZjMC0yYjFmLTQyODUtOGQ0Yi03NWVlNzg3ODczNDYiLCJ0aWQiOiJiMThmZjc3Mi0xY2FjLTQ1MjEtOWE4Yi1mMDc3YjAzYTlkYjYiLCJ1cG4iOiJjZWxvcGV6QGNzYy5nb3YucGgiLCJwdWlkIjoiMTAwMzIwMDBDODY5MzExQyIsImNhY2hla2V5IjoiMGguZnxtZW1iZXJzaGlwfDEwMDMyMDAwYzg2OTMxMWNAbGl2ZS5jb20iLCJzY3AiOiJteWZpbGVzLndyaXRlIGFsbHNpdGVzLmZ1bGxjb250cm9sIGFsbHNpdGVzLm1hbmFnZSBhbGxwcm9maWxlcy53cml0ZSIsInR0IjoiMiIsInVzZVBlcnNpc3RlbnRDb29raWUiOm51bGwsImlwYWRkciI6IjIxNi4yNTAuMTAzLjI1NCJ9%2EZXdBNHlaUFQ3Sk5KVE1mVWdkV09TR25wV3ZQSVpNVE13ci9uay90SmtMND0%26version%3DPublished&amp;cb=63812131527&amp;encodeFailures=1&amp;width=1852&amp;height=8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1786" y="820868"/>
            <a:ext cx="7542408" cy="2292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712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BB5170-CEFD-41C7-9D0B-F751C2141089}"/>
              </a:ext>
            </a:extLst>
          </p:cNvPr>
          <p:cNvPicPr>
            <a:picLocks noChangeAspect="1"/>
          </p:cNvPicPr>
          <p:nvPr/>
        </p:nvPicPr>
        <p:blipFill rotWithShape="1">
          <a:blip r:embed="rId2"/>
          <a:srcRect r="13140" b="13139"/>
          <a:stretch/>
        </p:blipFill>
        <p:spPr>
          <a:xfrm>
            <a:off x="0" y="-12879"/>
            <a:ext cx="12192000" cy="6858001"/>
          </a:xfrm>
          <a:prstGeom prst="rect">
            <a:avLst/>
          </a:prstGeom>
        </p:spPr>
      </p:pic>
      <p:sp>
        <p:nvSpPr>
          <p:cNvPr id="3" name="TextBox 2"/>
          <p:cNvSpPr txBox="1"/>
          <p:nvPr/>
        </p:nvSpPr>
        <p:spPr>
          <a:xfrm>
            <a:off x="1535233" y="1070484"/>
            <a:ext cx="6117423" cy="1446550"/>
          </a:xfrm>
          <a:prstGeom prst="rect">
            <a:avLst/>
          </a:prstGeom>
          <a:noFill/>
        </p:spPr>
        <p:txBody>
          <a:bodyPr wrap="square" rtlCol="0">
            <a:spAutoFit/>
          </a:bodyPr>
          <a:lstStyle/>
          <a:p>
            <a:r>
              <a:rPr lang="en-US" sz="4400" b="1" dirty="0">
                <a:solidFill>
                  <a:srgbClr val="002060"/>
                </a:solidFill>
                <a:latin typeface="Arial" pitchFamily="34" charset="0"/>
                <a:cs typeface="Arial" pitchFamily="34" charset="0"/>
              </a:rPr>
              <a:t>WRITE-UP OF ACCOMPLISHMENTS</a:t>
            </a:r>
          </a:p>
        </p:txBody>
      </p:sp>
      <p:pic>
        <p:nvPicPr>
          <p:cNvPr id="6" name="Picture 5" descr="A picture containing text, toy, doll, vector graphics&#10;&#10;Description automatically generated">
            <a:extLst>
              <a:ext uri="{FF2B5EF4-FFF2-40B4-BE49-F238E27FC236}">
                <a16:creationId xmlns:a16="http://schemas.microsoft.com/office/drawing/2014/main" id="{33A2AE4B-41E0-459E-98BF-03CAC28ECB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9634" y="2550721"/>
            <a:ext cx="5486400" cy="4147915"/>
          </a:xfrm>
          <a:prstGeom prst="rect">
            <a:avLst/>
          </a:prstGeom>
        </p:spPr>
      </p:pic>
    </p:spTree>
    <p:extLst>
      <p:ext uri="{BB962C8B-B14F-4D97-AF65-F5344CB8AC3E}">
        <p14:creationId xmlns:p14="http://schemas.microsoft.com/office/powerpoint/2010/main" val="424437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8392D0-8055-E44F-B0EA-578CA2DB2AAB}"/>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p:cNvSpPr txBox="1">
            <a:spLocks/>
          </p:cNvSpPr>
          <p:nvPr/>
        </p:nvSpPr>
        <p:spPr>
          <a:xfrm>
            <a:off x="609599" y="947435"/>
            <a:ext cx="10536821" cy="46291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buFont typeface="Arial" panose="020B0604020202020204" pitchFamily="34" charset="0"/>
              <a:buAutoNum type="alphaUcPeriod"/>
              <a:defRPr/>
            </a:pPr>
            <a:r>
              <a:rPr lang="en-PH" sz="1800" dirty="0">
                <a:solidFill>
                  <a:schemeClr val="tx1"/>
                </a:solidFill>
                <a:latin typeface="Arial" panose="020B0604020202020204" pitchFamily="34" charset="0"/>
                <a:cs typeface="Arial" panose="020B0604020202020204" pitchFamily="34" charset="0"/>
              </a:rPr>
              <a:t>The write-up must highlight outstanding accomplishments or exemplary norms of conduct manifested within the last three (3) years. Presentation of accomplishments or norms manifested should be in order of significance, complete with descriptions, justifications and should adhere to the following pointers:</a:t>
            </a:r>
          </a:p>
          <a:p>
            <a:pPr algn="just">
              <a:defRPr/>
            </a:pPr>
            <a:endParaRPr lang="en-PH" sz="1800" dirty="0">
              <a:solidFill>
                <a:schemeClr val="tx1"/>
              </a:solidFill>
              <a:latin typeface="Arial" panose="020B0604020202020204" pitchFamily="34" charset="0"/>
              <a:cs typeface="Arial" panose="020B0604020202020204" pitchFamily="34" charset="0"/>
            </a:endParaRPr>
          </a:p>
          <a:p>
            <a:pPr marL="685800" indent="-336947" algn="just">
              <a:buFont typeface="Arial" panose="020B0604020202020204" pitchFamily="34" charset="0"/>
              <a:buChar char="•"/>
              <a:defRPr/>
            </a:pPr>
            <a:r>
              <a:rPr lang="en-PH" sz="1800" dirty="0">
                <a:solidFill>
                  <a:schemeClr val="tx1"/>
                </a:solidFill>
                <a:latin typeface="Arial" panose="020B0604020202020204" pitchFamily="34" charset="0"/>
                <a:cs typeface="Arial" panose="020B0604020202020204" pitchFamily="34" charset="0"/>
              </a:rPr>
              <a:t>Use specific terms. Define/clarify terms such as “assisted”, “contributed”, or “facilitated”</a:t>
            </a:r>
          </a:p>
          <a:p>
            <a:pPr marL="685800" indent="-336947" algn="just">
              <a:buFont typeface="Arial" panose="020B0604020202020204" pitchFamily="34" charset="0"/>
              <a:buChar char="•"/>
              <a:defRPr/>
            </a:pPr>
            <a:r>
              <a:rPr lang="en-PH" sz="1800" dirty="0">
                <a:solidFill>
                  <a:schemeClr val="tx1"/>
                </a:solidFill>
                <a:latin typeface="Arial" panose="020B0604020202020204" pitchFamily="34" charset="0"/>
                <a:cs typeface="Arial" panose="020B0604020202020204" pitchFamily="34" charset="0"/>
              </a:rPr>
              <a:t>Outstanding accomplishments of exemplary norms displayed and impact in brief, factual, and in bullet form</a:t>
            </a:r>
          </a:p>
          <a:p>
            <a:pPr marL="685800" indent="-336947" algn="just">
              <a:buFont typeface="Arial" panose="020B0604020202020204" pitchFamily="34" charset="0"/>
              <a:buChar char="•"/>
              <a:defRPr/>
            </a:pPr>
            <a:r>
              <a:rPr lang="en-PH" sz="1800" dirty="0">
                <a:solidFill>
                  <a:schemeClr val="tx1"/>
                </a:solidFill>
                <a:latin typeface="Arial" panose="020B0604020202020204" pitchFamily="34" charset="0"/>
                <a:cs typeface="Arial" panose="020B0604020202020204" pitchFamily="34" charset="0"/>
              </a:rPr>
              <a:t>Present impact of accomplishments by indicating how it was sustained/adopted, problems addressed, savings generated, people/office benefited and/or transactions facilitated, and</a:t>
            </a:r>
          </a:p>
          <a:p>
            <a:pPr marL="635000" indent="-285750" algn="just">
              <a:buFont typeface="Arial" panose="020B0604020202020204" pitchFamily="34" charset="0"/>
              <a:buChar char="•"/>
              <a:defRPr/>
            </a:pPr>
            <a:r>
              <a:rPr lang="en-PH" sz="1800" dirty="0">
                <a:solidFill>
                  <a:schemeClr val="tx1"/>
                </a:solidFill>
                <a:latin typeface="Arial" panose="020B0604020202020204" pitchFamily="34" charset="0"/>
                <a:cs typeface="Arial" panose="020B0604020202020204" pitchFamily="34" charset="0"/>
              </a:rPr>
              <a:t>The nomination write-up of heads of offices, agencies and local government units should present individual accomplishments or </a:t>
            </a:r>
            <a:r>
              <a:rPr lang="en-PH" sz="1800" dirty="0" err="1">
                <a:solidFill>
                  <a:schemeClr val="tx1"/>
                </a:solidFill>
                <a:latin typeface="Arial" panose="020B0604020202020204" pitchFamily="34" charset="0"/>
                <a:cs typeface="Arial" panose="020B0604020202020204" pitchFamily="34" charset="0"/>
              </a:rPr>
              <a:t>behavioral</a:t>
            </a:r>
            <a:r>
              <a:rPr lang="en-PH" sz="1800" dirty="0">
                <a:solidFill>
                  <a:schemeClr val="tx1"/>
                </a:solidFill>
                <a:latin typeface="Arial" panose="020B0604020202020204" pitchFamily="34" charset="0"/>
                <a:cs typeface="Arial" panose="020B0604020202020204" pitchFamily="34" charset="0"/>
              </a:rPr>
              <a:t> norms, </a:t>
            </a:r>
            <a:r>
              <a:rPr lang="en-PH" sz="1800" b="1" u="sng" dirty="0">
                <a:solidFill>
                  <a:schemeClr val="tx1"/>
                </a:solidFill>
                <a:latin typeface="Arial" panose="020B0604020202020204" pitchFamily="34" charset="0"/>
                <a:cs typeface="Arial" panose="020B0604020202020204" pitchFamily="34" charset="0"/>
              </a:rPr>
              <a:t>not the accomplishments of the entire agency or local government unit</a:t>
            </a:r>
            <a:endParaRPr lang="en-PH" sz="1800" dirty="0">
              <a:solidFill>
                <a:schemeClr val="tx1"/>
              </a:solidFill>
              <a:latin typeface="Arial" panose="020B0604020202020204" pitchFamily="34" charset="0"/>
              <a:cs typeface="Arial" panose="020B0604020202020204" pitchFamily="34" charset="0"/>
            </a:endParaRPr>
          </a:p>
          <a:p>
            <a:pPr>
              <a:defRPr/>
            </a:pPr>
            <a:endParaRPr lang="en-PH" sz="1800" dirty="0"/>
          </a:p>
        </p:txBody>
      </p:sp>
    </p:spTree>
    <p:extLst>
      <p:ext uri="{BB962C8B-B14F-4D97-AF65-F5344CB8AC3E}">
        <p14:creationId xmlns:p14="http://schemas.microsoft.com/office/powerpoint/2010/main" val="16160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8392D0-8055-E44F-B0EA-578CA2DB2AAB}"/>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p:cNvSpPr txBox="1">
            <a:spLocks/>
          </p:cNvSpPr>
          <p:nvPr/>
        </p:nvSpPr>
        <p:spPr>
          <a:xfrm>
            <a:off x="607672" y="729214"/>
            <a:ext cx="9988951" cy="5486399"/>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defRPr/>
            </a:pPr>
            <a:r>
              <a:rPr lang="en-PH" sz="8000" dirty="0">
                <a:solidFill>
                  <a:schemeClr val="tx1"/>
                </a:solidFill>
                <a:latin typeface="Arial" panose="020B0604020202020204" pitchFamily="34" charset="0"/>
                <a:cs typeface="Arial" panose="020B0604020202020204" pitchFamily="34" charset="0"/>
              </a:rPr>
              <a:t>B. </a:t>
            </a:r>
            <a:r>
              <a:rPr lang="en-PH" sz="7200" dirty="0">
                <a:solidFill>
                  <a:schemeClr val="tx1"/>
                </a:solidFill>
                <a:latin typeface="Arial" panose="020B0604020202020204" pitchFamily="34" charset="0"/>
                <a:cs typeface="Arial" panose="020B0604020202020204" pitchFamily="34" charset="0"/>
              </a:rPr>
              <a:t>The following information must be adequately provided:</a:t>
            </a:r>
          </a:p>
          <a:p>
            <a:pPr marL="47625" indent="-47625" algn="just">
              <a:defRPr/>
            </a:pPr>
            <a:endParaRPr lang="en-PH" sz="7200" dirty="0">
              <a:solidFill>
                <a:schemeClr val="tx1"/>
              </a:solidFill>
              <a:latin typeface="Arial" panose="020B0604020202020204" pitchFamily="34" charset="0"/>
              <a:cs typeface="Arial" panose="020B0604020202020204" pitchFamily="34" charset="0"/>
            </a:endParaRPr>
          </a:p>
          <a:p>
            <a:pPr marL="517922" indent="-350044" algn="just">
              <a:buFont typeface="Arial" pitchFamily="34" charset="0"/>
              <a:buAutoNum type="arabicPeriod"/>
              <a:defRPr/>
            </a:pPr>
            <a:r>
              <a:rPr lang="en-PH" sz="7200" dirty="0">
                <a:solidFill>
                  <a:schemeClr val="tx1"/>
                </a:solidFill>
                <a:latin typeface="Arial" panose="020B0604020202020204" pitchFamily="34" charset="0"/>
                <a:cs typeface="Arial" panose="020B0604020202020204" pitchFamily="34" charset="0"/>
              </a:rPr>
              <a:t>For Group Nomination (Presidential </a:t>
            </a:r>
            <a:r>
              <a:rPr lang="en-PH" sz="7200" i="1" dirty="0" err="1">
                <a:solidFill>
                  <a:schemeClr val="tx1"/>
                </a:solidFill>
                <a:latin typeface="Arial" panose="020B0604020202020204" pitchFamily="34" charset="0"/>
                <a:cs typeface="Arial" panose="020B0604020202020204" pitchFamily="34" charset="0"/>
              </a:rPr>
              <a:t>Lingkod</a:t>
            </a:r>
            <a:r>
              <a:rPr lang="en-PH" sz="7200" i="1" dirty="0">
                <a:solidFill>
                  <a:schemeClr val="tx1"/>
                </a:solidFill>
                <a:latin typeface="Arial" panose="020B0604020202020204" pitchFamily="34" charset="0"/>
                <a:cs typeface="Arial" panose="020B0604020202020204" pitchFamily="34" charset="0"/>
              </a:rPr>
              <a:t> Bayan </a:t>
            </a:r>
            <a:r>
              <a:rPr lang="en-PH" sz="7200" dirty="0">
                <a:solidFill>
                  <a:schemeClr val="tx1"/>
                </a:solidFill>
                <a:latin typeface="Arial" panose="020B0604020202020204" pitchFamily="34" charset="0"/>
                <a:cs typeface="Arial" panose="020B0604020202020204" pitchFamily="34" charset="0"/>
              </a:rPr>
              <a:t>and CSC </a:t>
            </a:r>
            <a:r>
              <a:rPr lang="en-PH" sz="7200" i="1" dirty="0" err="1">
                <a:solidFill>
                  <a:schemeClr val="tx1"/>
                </a:solidFill>
                <a:latin typeface="Arial" panose="020B0604020202020204" pitchFamily="34" charset="0"/>
                <a:cs typeface="Arial" panose="020B0604020202020204" pitchFamily="34" charset="0"/>
              </a:rPr>
              <a:t>Pagasa</a:t>
            </a:r>
            <a:r>
              <a:rPr lang="en-PH" sz="7200" dirty="0">
                <a:solidFill>
                  <a:schemeClr val="tx1"/>
                </a:solidFill>
                <a:latin typeface="Arial" panose="020B0604020202020204" pitchFamily="34" charset="0"/>
                <a:cs typeface="Arial" panose="020B0604020202020204" pitchFamily="34" charset="0"/>
              </a:rPr>
              <a:t> Awards categories):</a:t>
            </a:r>
          </a:p>
          <a:p>
            <a:pPr marL="348853" algn="just">
              <a:defRPr/>
            </a:pPr>
            <a:endParaRPr lang="en-PH" sz="7200" dirty="0">
              <a:solidFill>
                <a:schemeClr val="tx1"/>
              </a:solidFill>
              <a:latin typeface="Arial" panose="020B0604020202020204" pitchFamily="34" charset="0"/>
              <a:cs typeface="Arial" panose="020B0604020202020204" pitchFamily="34" charset="0"/>
            </a:endParaRPr>
          </a:p>
          <a:p>
            <a:pPr marL="517922" algn="just">
              <a:defRPr/>
            </a:pPr>
            <a:r>
              <a:rPr lang="en-PH" sz="7200" dirty="0">
                <a:solidFill>
                  <a:schemeClr val="tx1"/>
                </a:solidFill>
                <a:latin typeface="Arial" panose="020B0604020202020204" pitchFamily="34" charset="0"/>
                <a:cs typeface="Arial" panose="020B0604020202020204" pitchFamily="34" charset="0"/>
              </a:rPr>
              <a:t>Name of team or group, names of qualified team members with their respective positions, status of appointment, length of government service and contribution/accomplishment of each member enumerated in detail. Please refer to HAP Form Nos. 1 and 2  </a:t>
            </a:r>
          </a:p>
          <a:p>
            <a:pPr marL="517922" algn="just">
              <a:defRPr/>
            </a:pPr>
            <a:endParaRPr lang="en-PH" sz="7200" dirty="0">
              <a:solidFill>
                <a:schemeClr val="tx1"/>
              </a:solidFill>
              <a:latin typeface="Arial" panose="020B0604020202020204" pitchFamily="34" charset="0"/>
              <a:cs typeface="Arial" panose="020B0604020202020204" pitchFamily="34" charset="0"/>
            </a:endParaRPr>
          </a:p>
          <a:p>
            <a:pPr marL="517922" indent="-350044" algn="just">
              <a:buAutoNum type="arabicPeriod" startAt="2"/>
              <a:defRPr/>
            </a:pPr>
            <a:r>
              <a:rPr lang="en-PH" sz="7200" dirty="0">
                <a:solidFill>
                  <a:schemeClr val="tx1"/>
                </a:solidFill>
                <a:latin typeface="Arial" panose="020B0604020202020204" pitchFamily="34" charset="0"/>
                <a:cs typeface="Arial" panose="020B0604020202020204" pitchFamily="34" charset="0"/>
              </a:rPr>
              <a:t>For outstanding work accomplishment, state whether or not the accomplishments presented are part of the regular duties of the nominee or if these are his/her own initiative. If part of the nominee’s regular duties or mandate, cite justifications on why the accomplishments are considered exceptional or extraordinary. The impact of the contribution must be substantially elaborated:</a:t>
            </a:r>
          </a:p>
          <a:p>
            <a:pPr marL="517922" indent="-350044" algn="just">
              <a:buAutoNum type="arabicPeriod" startAt="2"/>
              <a:defRPr/>
            </a:pPr>
            <a:endParaRPr lang="en-US" sz="4000" dirty="0">
              <a:solidFill>
                <a:schemeClr val="tx1"/>
              </a:solidFill>
              <a:latin typeface="Arial" panose="020B0604020202020204" pitchFamily="34" charset="0"/>
              <a:cs typeface="Arial" panose="020B0604020202020204" pitchFamily="34" charset="0"/>
            </a:endParaRPr>
          </a:p>
          <a:p>
            <a:pPr marL="685800" indent="-167879" algn="just">
              <a:defRPr/>
            </a:pPr>
            <a:r>
              <a:rPr lang="en-PH" sz="7200" dirty="0">
                <a:solidFill>
                  <a:schemeClr val="tx1"/>
                </a:solidFill>
                <a:latin typeface="Arial" panose="020B0604020202020204" pitchFamily="34" charset="0"/>
                <a:cs typeface="Arial" panose="020B0604020202020204" pitchFamily="34" charset="0"/>
              </a:rPr>
              <a:t>Nationwide impact of the exceptional/extraordinary contribution to public interest, security and patrimony (for Presidential </a:t>
            </a:r>
            <a:r>
              <a:rPr lang="en-PH" sz="7200" i="1" dirty="0" err="1">
                <a:solidFill>
                  <a:schemeClr val="tx1"/>
                </a:solidFill>
                <a:latin typeface="Arial" panose="020B0604020202020204" pitchFamily="34" charset="0"/>
                <a:cs typeface="Arial" panose="020B0604020202020204" pitchFamily="34" charset="0"/>
              </a:rPr>
              <a:t>Lingkod</a:t>
            </a:r>
            <a:r>
              <a:rPr lang="en-PH" sz="7200" i="1" dirty="0">
                <a:solidFill>
                  <a:schemeClr val="tx1"/>
                </a:solidFill>
                <a:latin typeface="Arial" panose="020B0604020202020204" pitchFamily="34" charset="0"/>
                <a:cs typeface="Arial" panose="020B0604020202020204" pitchFamily="34" charset="0"/>
              </a:rPr>
              <a:t> Bayan </a:t>
            </a:r>
            <a:r>
              <a:rPr lang="en-PH" sz="7200" dirty="0">
                <a:solidFill>
                  <a:schemeClr val="tx1"/>
                </a:solidFill>
                <a:latin typeface="Arial" panose="020B0604020202020204" pitchFamily="34" charset="0"/>
                <a:cs typeface="Arial" panose="020B0604020202020204" pitchFamily="34" charset="0"/>
              </a:rPr>
              <a:t>award category)</a:t>
            </a:r>
          </a:p>
          <a:p>
            <a:pPr marL="517922" algn="just">
              <a:defRPr/>
            </a:pPr>
            <a:endParaRPr lang="en-PH" sz="4000" dirty="0">
              <a:solidFill>
                <a:schemeClr val="tx1"/>
              </a:solidFill>
              <a:latin typeface="Arial" panose="020B0604020202020204" pitchFamily="34" charset="0"/>
              <a:cs typeface="Arial" panose="020B0604020202020204" pitchFamily="34" charset="0"/>
            </a:endParaRPr>
          </a:p>
          <a:p>
            <a:pPr marL="685800" indent="-167879" algn="just">
              <a:defRPr/>
            </a:pPr>
            <a:r>
              <a:rPr lang="en-PH" sz="7200" dirty="0">
                <a:solidFill>
                  <a:schemeClr val="tx1"/>
                </a:solidFill>
                <a:latin typeface="Arial" panose="020B0604020202020204" pitchFamily="34" charset="0"/>
                <a:cs typeface="Arial" panose="020B0604020202020204" pitchFamily="34" charset="0"/>
              </a:rPr>
              <a:t>Impact of the outstanding contribution to more than one department of the government (for CSC </a:t>
            </a:r>
            <a:r>
              <a:rPr lang="en-PH" sz="7200" i="1" dirty="0" err="1">
                <a:solidFill>
                  <a:schemeClr val="tx1"/>
                </a:solidFill>
                <a:latin typeface="Arial" panose="020B0604020202020204" pitchFamily="34" charset="0"/>
                <a:cs typeface="Arial" panose="020B0604020202020204" pitchFamily="34" charset="0"/>
              </a:rPr>
              <a:t>Pagasa</a:t>
            </a:r>
            <a:r>
              <a:rPr lang="en-PH" sz="7200" dirty="0">
                <a:solidFill>
                  <a:schemeClr val="tx1"/>
                </a:solidFill>
                <a:latin typeface="Arial" panose="020B0604020202020204" pitchFamily="34" charset="0"/>
                <a:cs typeface="Arial" panose="020B0604020202020204" pitchFamily="34" charset="0"/>
              </a:rPr>
              <a:t> award category)</a:t>
            </a:r>
          </a:p>
          <a:p>
            <a:pPr marL="167879" algn="just">
              <a:defRPr/>
            </a:pPr>
            <a:endParaRPr lang="en-PH" sz="7200" dirty="0">
              <a:solidFill>
                <a:schemeClr val="tx1"/>
              </a:solidFill>
              <a:latin typeface="Arial" panose="020B0604020202020204" pitchFamily="34" charset="0"/>
              <a:cs typeface="Arial" panose="020B0604020202020204" pitchFamily="34" charset="0"/>
            </a:endParaRPr>
          </a:p>
          <a:p>
            <a:pPr marL="433388" indent="-265510" algn="just">
              <a:defRPr/>
            </a:pPr>
            <a:r>
              <a:rPr lang="en-PH" sz="7200" dirty="0">
                <a:solidFill>
                  <a:schemeClr val="tx1"/>
                </a:solidFill>
                <a:latin typeface="Arial" panose="020B0604020202020204" pitchFamily="34" charset="0"/>
                <a:cs typeface="Arial" panose="020B0604020202020204" pitchFamily="34" charset="0"/>
              </a:rPr>
              <a:t>3. 	For exemplary conduct and ethical </a:t>
            </a:r>
            <a:r>
              <a:rPr lang="en-PH" sz="7200" dirty="0" err="1">
                <a:solidFill>
                  <a:schemeClr val="tx1"/>
                </a:solidFill>
                <a:latin typeface="Arial" panose="020B0604020202020204" pitchFamily="34" charset="0"/>
                <a:cs typeface="Arial" panose="020B0604020202020204" pitchFamily="34" charset="0"/>
              </a:rPr>
              <a:t>behavior</a:t>
            </a:r>
            <a:r>
              <a:rPr lang="en-PH" sz="7200" dirty="0">
                <a:solidFill>
                  <a:schemeClr val="tx1"/>
                </a:solidFill>
                <a:latin typeface="Arial" panose="020B0604020202020204" pitchFamily="34" charset="0"/>
                <a:cs typeface="Arial" panose="020B0604020202020204" pitchFamily="34" charset="0"/>
              </a:rPr>
              <a:t>, present the exemplary norms of the conduct manifested/displayed and provide justifications why the norm/s displayed are considered exemplary</a:t>
            </a:r>
          </a:p>
          <a:p>
            <a:pPr marL="167878" algn="just">
              <a:defRPr/>
            </a:pPr>
            <a:endParaRPr lang="en-PH" sz="7200" dirty="0">
              <a:solidFill>
                <a:schemeClr val="tx1"/>
              </a:solidFill>
              <a:latin typeface="Arial" panose="020B0604020202020204" pitchFamily="34" charset="0"/>
              <a:cs typeface="Arial" panose="020B0604020202020204" pitchFamily="34" charset="0"/>
            </a:endParaRPr>
          </a:p>
          <a:p>
            <a:pPr>
              <a:defRPr/>
            </a:pPr>
            <a:endParaRPr lang="en-PH" sz="7200" dirty="0">
              <a:solidFill>
                <a:schemeClr val="tx1"/>
              </a:solidFill>
            </a:endParaRPr>
          </a:p>
        </p:txBody>
      </p:sp>
    </p:spTree>
    <p:extLst>
      <p:ext uri="{BB962C8B-B14F-4D97-AF65-F5344CB8AC3E}">
        <p14:creationId xmlns:p14="http://schemas.microsoft.com/office/powerpoint/2010/main" val="734412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8392D0-8055-E44F-B0EA-578CA2DB2AAB}"/>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p:cNvSpPr txBox="1">
            <a:spLocks/>
          </p:cNvSpPr>
          <p:nvPr/>
        </p:nvSpPr>
        <p:spPr>
          <a:xfrm>
            <a:off x="1035934" y="1111170"/>
            <a:ext cx="9444942" cy="442152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defRPr/>
            </a:pPr>
            <a:r>
              <a:rPr lang="en-PH" sz="1800" dirty="0">
                <a:solidFill>
                  <a:schemeClr val="tx1"/>
                </a:solidFill>
                <a:latin typeface="Arial" panose="020B0604020202020204" pitchFamily="34" charset="0"/>
                <a:cs typeface="Arial" panose="020B0604020202020204" pitchFamily="34" charset="0"/>
              </a:rPr>
              <a:t>C. Limitation on Nomination</a:t>
            </a:r>
          </a:p>
          <a:p>
            <a:pPr algn="just">
              <a:defRPr/>
            </a:pPr>
            <a:endParaRPr lang="en-PH" sz="750" dirty="0">
              <a:solidFill>
                <a:schemeClr val="tx1"/>
              </a:solidFill>
              <a:latin typeface="Arial" panose="020B0604020202020204" pitchFamily="34" charset="0"/>
              <a:cs typeface="Arial" panose="020B0604020202020204" pitchFamily="34" charset="0"/>
            </a:endParaRPr>
          </a:p>
          <a:p>
            <a:pPr marL="860425" indent="-319088" algn="just">
              <a:buFont typeface="Arial" pitchFamily="34" charset="0"/>
              <a:buAutoNum type="alphaUcPeriod"/>
              <a:defRPr/>
            </a:pPr>
            <a:r>
              <a:rPr lang="en-PH" sz="1800" dirty="0">
                <a:solidFill>
                  <a:schemeClr val="tx1"/>
                </a:solidFill>
                <a:latin typeface="Arial" panose="020B0604020202020204" pitchFamily="34" charset="0"/>
                <a:cs typeface="Arial" panose="020B0604020202020204" pitchFamily="34" charset="0"/>
              </a:rPr>
              <a:t>The nomination write-up should only be for a maximum of 10 pages (A4 size bond paper, Arial size 12 font) to include the summary of accomplishments, impact and other information</a:t>
            </a:r>
          </a:p>
          <a:p>
            <a:pPr marL="860425" indent="-319088" algn="just">
              <a:buFont typeface="Arial" pitchFamily="34" charset="0"/>
              <a:buAutoNum type="alphaUcPeriod"/>
              <a:defRPr/>
            </a:pPr>
            <a:r>
              <a:rPr lang="en-PH" sz="1800" dirty="0">
                <a:solidFill>
                  <a:schemeClr val="tx1"/>
                </a:solidFill>
                <a:latin typeface="Arial" panose="020B0604020202020204" pitchFamily="34" charset="0"/>
                <a:cs typeface="Arial" panose="020B0604020202020204" pitchFamily="34" charset="0"/>
              </a:rPr>
              <a:t>While there are three (3)  award categories under the Search, an employee or official should be nominated to only one award category</a:t>
            </a:r>
          </a:p>
          <a:p>
            <a:pPr marL="860425" indent="-319088" algn="just">
              <a:buFont typeface="Arial" pitchFamily="34" charset="0"/>
              <a:buAutoNum type="alphaUcPeriod"/>
              <a:defRPr/>
            </a:pPr>
            <a:r>
              <a:rPr lang="en-PH" sz="1800" dirty="0" err="1">
                <a:solidFill>
                  <a:schemeClr val="tx1"/>
                </a:solidFill>
                <a:latin typeface="Arial" panose="020B0604020202020204" pitchFamily="34" charset="0"/>
                <a:cs typeface="Arial" panose="020B0604020202020204" pitchFamily="34" charset="0"/>
              </a:rPr>
              <a:t>Honor</a:t>
            </a:r>
            <a:r>
              <a:rPr lang="en-PH" sz="1800" dirty="0">
                <a:solidFill>
                  <a:schemeClr val="tx1"/>
                </a:solidFill>
                <a:latin typeface="Arial" panose="020B0604020202020204" pitchFamily="34" charset="0"/>
                <a:cs typeface="Arial" panose="020B0604020202020204" pitchFamily="34" charset="0"/>
              </a:rPr>
              <a:t> awardees or those who have been previously conferred with </a:t>
            </a:r>
            <a:r>
              <a:rPr lang="en-PH" sz="1800" b="1" dirty="0">
                <a:solidFill>
                  <a:schemeClr val="tx1"/>
                </a:solidFill>
                <a:latin typeface="Arial" panose="020B0604020202020204" pitchFamily="34" charset="0"/>
                <a:cs typeface="Arial" panose="020B0604020202020204" pitchFamily="34" charset="0"/>
              </a:rPr>
              <a:t>any of the three awards</a:t>
            </a:r>
            <a:r>
              <a:rPr lang="en-PH" sz="1800" dirty="0">
                <a:solidFill>
                  <a:schemeClr val="tx1"/>
                </a:solidFill>
                <a:latin typeface="Arial" panose="020B0604020202020204" pitchFamily="34" charset="0"/>
                <a:cs typeface="Arial" panose="020B0604020202020204" pitchFamily="34" charset="0"/>
              </a:rPr>
              <a:t>: (Presidential </a:t>
            </a:r>
            <a:r>
              <a:rPr lang="en-PH" sz="1800" dirty="0" err="1">
                <a:solidFill>
                  <a:schemeClr val="tx1"/>
                </a:solidFill>
                <a:latin typeface="Arial" panose="020B0604020202020204" pitchFamily="34" charset="0"/>
                <a:cs typeface="Arial" panose="020B0604020202020204" pitchFamily="34" charset="0"/>
              </a:rPr>
              <a:t>Lingkod</a:t>
            </a:r>
            <a:r>
              <a:rPr lang="en-PH" sz="1800" dirty="0">
                <a:solidFill>
                  <a:schemeClr val="tx1"/>
                </a:solidFill>
                <a:latin typeface="Arial" panose="020B0604020202020204" pitchFamily="34" charset="0"/>
                <a:cs typeface="Arial" panose="020B0604020202020204" pitchFamily="34" charset="0"/>
              </a:rPr>
              <a:t> Bayan, </a:t>
            </a:r>
            <a:r>
              <a:rPr lang="en-PH" sz="1800" dirty="0" err="1">
                <a:solidFill>
                  <a:schemeClr val="tx1"/>
                </a:solidFill>
                <a:latin typeface="Arial" panose="020B0604020202020204" pitchFamily="34" charset="0"/>
                <a:cs typeface="Arial" panose="020B0604020202020204" pitchFamily="34" charset="0"/>
              </a:rPr>
              <a:t>Dangal</a:t>
            </a:r>
            <a:r>
              <a:rPr lang="en-PH" sz="1800" dirty="0">
                <a:solidFill>
                  <a:schemeClr val="tx1"/>
                </a:solidFill>
                <a:latin typeface="Arial" panose="020B0604020202020204" pitchFamily="34" charset="0"/>
                <a:cs typeface="Arial" panose="020B0604020202020204" pitchFamily="34" charset="0"/>
              </a:rPr>
              <a:t> </a:t>
            </a:r>
            <a:r>
              <a:rPr lang="en-PH" sz="1800" dirty="0" err="1">
                <a:solidFill>
                  <a:schemeClr val="tx1"/>
                </a:solidFill>
                <a:latin typeface="Arial" panose="020B0604020202020204" pitchFamily="34" charset="0"/>
                <a:cs typeface="Arial" panose="020B0604020202020204" pitchFamily="34" charset="0"/>
              </a:rPr>
              <a:t>ng</a:t>
            </a:r>
            <a:r>
              <a:rPr lang="en-PH" sz="1800" dirty="0">
                <a:solidFill>
                  <a:schemeClr val="tx1"/>
                </a:solidFill>
                <a:latin typeface="Arial" panose="020B0604020202020204" pitchFamily="34" charset="0"/>
                <a:cs typeface="Arial" panose="020B0604020202020204" pitchFamily="34" charset="0"/>
              </a:rPr>
              <a:t> Bayan, and CSC </a:t>
            </a:r>
            <a:r>
              <a:rPr lang="en-PH" sz="1800" dirty="0" err="1">
                <a:solidFill>
                  <a:schemeClr val="tx1"/>
                </a:solidFill>
                <a:latin typeface="Arial" panose="020B0604020202020204" pitchFamily="34" charset="0"/>
                <a:cs typeface="Arial" panose="020B0604020202020204" pitchFamily="34" charset="0"/>
              </a:rPr>
              <a:t>Pagasa</a:t>
            </a:r>
            <a:r>
              <a:rPr lang="en-PH" sz="1800" dirty="0">
                <a:solidFill>
                  <a:schemeClr val="tx1"/>
                </a:solidFill>
                <a:latin typeface="Arial" panose="020B0604020202020204" pitchFamily="34" charset="0"/>
                <a:cs typeface="Arial" panose="020B0604020202020204" pitchFamily="34" charset="0"/>
              </a:rPr>
              <a:t>) can still be nominated to the same or to a different award category </a:t>
            </a:r>
            <a:r>
              <a:rPr lang="en-PH" sz="1800" b="1" dirty="0">
                <a:solidFill>
                  <a:schemeClr val="tx1"/>
                </a:solidFill>
                <a:latin typeface="Arial" panose="020B0604020202020204" pitchFamily="34" charset="0"/>
                <a:cs typeface="Arial" panose="020B0604020202020204" pitchFamily="34" charset="0"/>
              </a:rPr>
              <a:t>after five (5) years </a:t>
            </a:r>
            <a:r>
              <a:rPr lang="en-PH" sz="1800" dirty="0">
                <a:solidFill>
                  <a:schemeClr val="tx1"/>
                </a:solidFill>
                <a:latin typeface="Arial" panose="020B0604020202020204" pitchFamily="34" charset="0"/>
                <a:cs typeface="Arial" panose="020B0604020202020204" pitchFamily="34" charset="0"/>
              </a:rPr>
              <a:t>from the conferment of his/her award, provided that the nomination is based on a new set of accomplishments and/or exemplary norms/</a:t>
            </a:r>
            <a:r>
              <a:rPr lang="en-PH" sz="1800" dirty="0" err="1">
                <a:solidFill>
                  <a:schemeClr val="tx1"/>
                </a:solidFill>
                <a:latin typeface="Arial" panose="020B0604020202020204" pitchFamily="34" charset="0"/>
                <a:cs typeface="Arial" panose="020B0604020202020204" pitchFamily="34" charset="0"/>
              </a:rPr>
              <a:t>behavior</a:t>
            </a:r>
            <a:r>
              <a:rPr lang="en-PH" sz="1800" dirty="0">
                <a:solidFill>
                  <a:schemeClr val="tx1"/>
                </a:solidFill>
                <a:latin typeface="Arial" panose="020B0604020202020204" pitchFamily="34" charset="0"/>
                <a:cs typeface="Arial" panose="020B0604020202020204" pitchFamily="34" charset="0"/>
              </a:rPr>
              <a:t> manifested </a:t>
            </a:r>
          </a:p>
        </p:txBody>
      </p:sp>
    </p:spTree>
    <p:extLst>
      <p:ext uri="{BB962C8B-B14F-4D97-AF65-F5344CB8AC3E}">
        <p14:creationId xmlns:p14="http://schemas.microsoft.com/office/powerpoint/2010/main" val="4079877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F1C70F-1781-4D8D-BD8D-38E534EA3BB6}"/>
              </a:ext>
            </a:extLst>
          </p:cNvPr>
          <p:cNvPicPr>
            <a:picLocks noChangeAspect="1"/>
          </p:cNvPicPr>
          <p:nvPr/>
        </p:nvPicPr>
        <p:blipFill rotWithShape="1">
          <a:blip r:embed="rId2"/>
          <a:srcRect r="13140" b="13139"/>
          <a:stretch/>
        </p:blipFill>
        <p:spPr>
          <a:xfrm>
            <a:off x="0" y="-1"/>
            <a:ext cx="12192000" cy="6858001"/>
          </a:xfrm>
          <a:prstGeom prst="rect">
            <a:avLst/>
          </a:prstGeom>
        </p:spPr>
      </p:pic>
      <p:sp>
        <p:nvSpPr>
          <p:cNvPr id="8" name="TextBox 7"/>
          <p:cNvSpPr txBox="1"/>
          <p:nvPr/>
        </p:nvSpPr>
        <p:spPr>
          <a:xfrm>
            <a:off x="1164077" y="2238590"/>
            <a:ext cx="5867400" cy="1569660"/>
          </a:xfrm>
          <a:prstGeom prst="rect">
            <a:avLst/>
          </a:prstGeom>
          <a:noFill/>
        </p:spPr>
        <p:txBody>
          <a:bodyPr wrap="square" rtlCol="0">
            <a:spAutoFit/>
          </a:bodyPr>
          <a:lstStyle/>
          <a:p>
            <a:r>
              <a:rPr lang="en-US" sz="4800" b="1" dirty="0">
                <a:solidFill>
                  <a:srgbClr val="002060"/>
                </a:solidFill>
                <a:latin typeface="Arial" pitchFamily="34" charset="0"/>
                <a:cs typeface="Arial" pitchFamily="34" charset="0"/>
              </a:rPr>
              <a:t>AWARD CATEGORIES</a:t>
            </a:r>
          </a:p>
        </p:txBody>
      </p:sp>
      <p:pic>
        <p:nvPicPr>
          <p:cNvPr id="4" name="Picture 3" descr="A picture containing text, toy, doll, vector graphics&#10;&#10;Description automatically generated">
            <a:extLst>
              <a:ext uri="{FF2B5EF4-FFF2-40B4-BE49-F238E27FC236}">
                <a16:creationId xmlns:a16="http://schemas.microsoft.com/office/drawing/2014/main" id="{F77F757A-0429-43D2-BA90-3BB1EE09DA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9634" y="2550721"/>
            <a:ext cx="5486400" cy="4147915"/>
          </a:xfrm>
          <a:prstGeom prst="rect">
            <a:avLst/>
          </a:prstGeom>
        </p:spPr>
      </p:pic>
    </p:spTree>
    <p:extLst>
      <p:ext uri="{BB962C8B-B14F-4D97-AF65-F5344CB8AC3E}">
        <p14:creationId xmlns:p14="http://schemas.microsoft.com/office/powerpoint/2010/main" val="2219561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E878C1-4393-4649-A978-746174719807}"/>
              </a:ext>
            </a:extLst>
          </p:cNvPr>
          <p:cNvPicPr>
            <a:picLocks noChangeAspect="1"/>
          </p:cNvPicPr>
          <p:nvPr/>
        </p:nvPicPr>
        <p:blipFill rotWithShape="1">
          <a:blip r:embed="rId2"/>
          <a:srcRect r="13140" b="13139"/>
          <a:stretch/>
        </p:blipFill>
        <p:spPr>
          <a:xfrm>
            <a:off x="0" y="-12879"/>
            <a:ext cx="12192000" cy="6858001"/>
          </a:xfrm>
          <a:prstGeom prst="rect">
            <a:avLst/>
          </a:prstGeom>
        </p:spPr>
      </p:pic>
      <p:sp>
        <p:nvSpPr>
          <p:cNvPr id="3" name="TextBox 2"/>
          <p:cNvSpPr txBox="1"/>
          <p:nvPr/>
        </p:nvSpPr>
        <p:spPr>
          <a:xfrm>
            <a:off x="1647459" y="1519076"/>
            <a:ext cx="3810000" cy="1938992"/>
          </a:xfrm>
          <a:prstGeom prst="rect">
            <a:avLst/>
          </a:prstGeom>
          <a:noFill/>
        </p:spPr>
        <p:txBody>
          <a:bodyPr wrap="square" rtlCol="0">
            <a:spAutoFit/>
          </a:bodyPr>
          <a:lstStyle/>
          <a:p>
            <a:r>
              <a:rPr lang="en-US" sz="4000" b="1" dirty="0">
                <a:solidFill>
                  <a:srgbClr val="002060"/>
                </a:solidFill>
                <a:latin typeface="Arial" pitchFamily="34" charset="0"/>
                <a:cs typeface="Arial" pitchFamily="34" charset="0"/>
              </a:rPr>
              <a:t>REGIONAL LEVEL SCREENING</a:t>
            </a:r>
          </a:p>
        </p:txBody>
      </p:sp>
      <p:pic>
        <p:nvPicPr>
          <p:cNvPr id="4" name="Picture 3" descr="A picture containing text, toy, doll, vector graphics&#10;&#10;Description automatically generated">
            <a:extLst>
              <a:ext uri="{FF2B5EF4-FFF2-40B4-BE49-F238E27FC236}">
                <a16:creationId xmlns:a16="http://schemas.microsoft.com/office/drawing/2014/main" id="{65A61835-7062-4260-8804-9E999C3C35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9634" y="2550721"/>
            <a:ext cx="5486400" cy="4147915"/>
          </a:xfrm>
          <a:prstGeom prst="rect">
            <a:avLst/>
          </a:prstGeom>
        </p:spPr>
      </p:pic>
    </p:spTree>
    <p:extLst>
      <p:ext uri="{BB962C8B-B14F-4D97-AF65-F5344CB8AC3E}">
        <p14:creationId xmlns:p14="http://schemas.microsoft.com/office/powerpoint/2010/main" val="119315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8392D0-8055-E44F-B0EA-578CA2DB2AAB}"/>
              </a:ext>
            </a:extLst>
          </p:cNvPr>
          <p:cNvPicPr>
            <a:picLocks noChangeAspect="1"/>
          </p:cNvPicPr>
          <p:nvPr/>
        </p:nvPicPr>
        <p:blipFill>
          <a:blip r:embed="rId2"/>
          <a:stretch>
            <a:fillRect/>
          </a:stretch>
        </p:blipFill>
        <p:spPr>
          <a:xfrm>
            <a:off x="0" y="0"/>
            <a:ext cx="12192000" cy="6858000"/>
          </a:xfrm>
          <a:prstGeom prst="rect">
            <a:avLst/>
          </a:prstGeom>
        </p:spPr>
      </p:pic>
      <p:sp>
        <p:nvSpPr>
          <p:cNvPr id="3" name="Rectangle 2"/>
          <p:cNvSpPr/>
          <p:nvPr/>
        </p:nvSpPr>
        <p:spPr>
          <a:xfrm>
            <a:off x="685799" y="1881991"/>
            <a:ext cx="10842585" cy="2308324"/>
          </a:xfrm>
          <a:prstGeom prst="rect">
            <a:avLst/>
          </a:prstGeom>
        </p:spPr>
        <p:txBody>
          <a:bodyPr wrap="square">
            <a:spAutoFit/>
          </a:bodyPr>
          <a:lstStyle/>
          <a:p>
            <a:pPr algn="just">
              <a:defRP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The CSC Regional Office shall create a five-member Regional Committee on Awards (RCA) composed of the Regional Director, Assistant Regional Director, Public Assistance and Liaison Division (PALD) Chief, and two representatives from the Regional Multi-</a:t>
            </a:r>
            <a:r>
              <a:rPr lang="en-US" dirty="0" err="1">
                <a:solidFill>
                  <a:srgbClr val="000000"/>
                </a:solidFill>
                <a:latin typeface="Arial" panose="020B0604020202020204" pitchFamily="34" charset="0"/>
                <a:ea typeface="Times New Roman" panose="02020603050405020304" pitchFamily="18" charset="0"/>
                <a:cs typeface="Arial" panose="020B0604020202020204" pitchFamily="34" charset="0"/>
              </a:rPr>
              <a:t>Sectoral</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Advisory Council (RMSAC), the Regional Council on Human Resource Management Practitioners (RCHRMP) or the academe. </a:t>
            </a:r>
          </a:p>
          <a:p>
            <a:pPr algn="just">
              <a:defRPr/>
            </a:pPr>
            <a:endPar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defRPr/>
            </a:pPr>
            <a:r>
              <a:rPr lang="en-US" dirty="0">
                <a:latin typeface="Arial" panose="020B0604020202020204" pitchFamily="34" charset="0"/>
                <a:cs typeface="Arial" panose="020B0604020202020204" pitchFamily="34" charset="0"/>
              </a:rPr>
              <a:t>The RCA shall evaluate the qualified nominations submitted based on Sections IV to V of the Guidelines and select the regional winners of the Search.</a:t>
            </a:r>
            <a:endParaRPr lang="en-PH" dirty="0">
              <a:latin typeface="Arial" panose="020B0604020202020204" pitchFamily="34" charset="0"/>
              <a:cs typeface="Arial" panose="020B0604020202020204" pitchFamily="34" charset="0"/>
            </a:endParaRPr>
          </a:p>
          <a:p>
            <a:pPr algn="just">
              <a:defRPr/>
            </a:pPr>
            <a:endParaRPr lang="en-PH" dirty="0">
              <a:ea typeface="Times New Roman" panose="02020603050405020304" pitchFamily="18" charset="0"/>
            </a:endParaRPr>
          </a:p>
        </p:txBody>
      </p:sp>
    </p:spTree>
    <p:extLst>
      <p:ext uri="{BB962C8B-B14F-4D97-AF65-F5344CB8AC3E}">
        <p14:creationId xmlns:p14="http://schemas.microsoft.com/office/powerpoint/2010/main" val="410605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8392D0-8055-E44F-B0EA-578CA2DB2AAB}"/>
              </a:ext>
            </a:extLst>
          </p:cNvPr>
          <p:cNvPicPr>
            <a:picLocks noChangeAspect="1"/>
          </p:cNvPicPr>
          <p:nvPr/>
        </p:nvPicPr>
        <p:blipFill>
          <a:blip r:embed="rId2"/>
          <a:stretch>
            <a:fillRect/>
          </a:stretch>
        </p:blipFill>
        <p:spPr>
          <a:xfrm>
            <a:off x="0" y="0"/>
            <a:ext cx="12192000" cy="6858000"/>
          </a:xfrm>
          <a:prstGeom prst="rect">
            <a:avLst/>
          </a:prstGeom>
        </p:spPr>
      </p:pic>
      <p:sp>
        <p:nvSpPr>
          <p:cNvPr id="3" name="Rectangle 2"/>
          <p:cNvSpPr/>
          <p:nvPr/>
        </p:nvSpPr>
        <p:spPr>
          <a:xfrm>
            <a:off x="685799" y="546151"/>
            <a:ext cx="10767349" cy="2862322"/>
          </a:xfrm>
          <a:prstGeom prst="rect">
            <a:avLst/>
          </a:prstGeom>
        </p:spPr>
        <p:txBody>
          <a:bodyPr wrap="square">
            <a:spAutoFit/>
          </a:bodyPr>
          <a:lstStyle/>
          <a:p>
            <a:pPr algn="just">
              <a:defRP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The PALD shall serve as the Regional HAP Secretariat. It shall shortlist qualified nominees based on Sections III to V of the Guidelines and provide soft or scanned copies of the nominations to the Regional Committee on Awards for deliberation.</a:t>
            </a:r>
          </a:p>
          <a:p>
            <a:pPr algn="just">
              <a:defRPr/>
            </a:pPr>
            <a:endPar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defRPr/>
            </a:pPr>
            <a:r>
              <a:rPr lang="en-US" dirty="0">
                <a:latin typeface="Arial" panose="020B0604020202020204" pitchFamily="34" charset="0"/>
                <a:cs typeface="Arial" panose="020B0604020202020204" pitchFamily="34" charset="0"/>
              </a:rPr>
              <a:t>The CSCROs are responsible for coordinating with the agencies regarding electronic submission of the nominee’s lacking documents and for ensuring completion of the same prior to electronic submission to the Regional Committee on Awards for deliberation. </a:t>
            </a:r>
            <a:r>
              <a:rPr lang="en-US" b="1" dirty="0">
                <a:latin typeface="Arial" panose="020B0604020202020204" pitchFamily="34" charset="0"/>
                <a:cs typeface="Arial" panose="020B0604020202020204" pitchFamily="34" charset="0"/>
              </a:rPr>
              <a:t>A nomination with incomplete documentary requirements will no longer be included in the Search.</a:t>
            </a:r>
            <a:endParaRPr lang="en-PH" b="1" dirty="0">
              <a:latin typeface="Arial" panose="020B0604020202020204" pitchFamily="34" charset="0"/>
              <a:cs typeface="Arial" panose="020B0604020202020204" pitchFamily="34" charset="0"/>
            </a:endParaRPr>
          </a:p>
          <a:p>
            <a:pPr>
              <a:defRPr/>
            </a:pPr>
            <a:r>
              <a:rPr lang="en-US" b="1" dirty="0">
                <a:latin typeface="Arial" panose="020B0604020202020204" pitchFamily="34" charset="0"/>
                <a:cs typeface="Arial" panose="020B0604020202020204" pitchFamily="34" charset="0"/>
              </a:rPr>
              <a:t> </a:t>
            </a:r>
            <a:endParaRPr lang="en-PH" b="1" dirty="0">
              <a:latin typeface="Arial" panose="020B0604020202020204" pitchFamily="34" charset="0"/>
              <a:cs typeface="Arial" panose="020B0604020202020204" pitchFamily="34" charset="0"/>
            </a:endParaRPr>
          </a:p>
          <a:p>
            <a:pPr algn="just">
              <a:defRPr/>
            </a:pPr>
            <a:endParaRPr lang="en-PH" dirty="0">
              <a:ea typeface="Times New Roman" panose="02020603050405020304" pitchFamily="18" charset="0"/>
            </a:endParaRPr>
          </a:p>
        </p:txBody>
      </p:sp>
      <p:sp>
        <p:nvSpPr>
          <p:cNvPr id="4" name="Rectangle 3"/>
          <p:cNvSpPr/>
          <p:nvPr/>
        </p:nvSpPr>
        <p:spPr>
          <a:xfrm>
            <a:off x="680012" y="2983394"/>
            <a:ext cx="10738413" cy="2308324"/>
          </a:xfrm>
          <a:prstGeom prst="rect">
            <a:avLst/>
          </a:prstGeom>
        </p:spPr>
        <p:txBody>
          <a:bodyPr wrap="square">
            <a:spAutoFit/>
          </a:bodyPr>
          <a:lstStyle/>
          <a:p>
            <a:pPr algn="just">
              <a:defRP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Soft or scanned copies of nominations received by the CSCROs which are not under their jurisdiction shall be electronically forwarded to the CSCRO concerned, </a:t>
            </a:r>
            <a:r>
              <a:rPr lang="en-US" b="1" dirty="0">
                <a:solidFill>
                  <a:srgbClr val="000000"/>
                </a:solidFill>
                <a:latin typeface="Arial" panose="020B0604020202020204" pitchFamily="34" charset="0"/>
                <a:ea typeface="Times New Roman" panose="02020603050405020304" pitchFamily="18" charset="0"/>
                <a:cs typeface="Arial" panose="020B0604020202020204" pitchFamily="34" charset="0"/>
              </a:rPr>
              <a:t>NOT</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to the National HAP Secretariat.</a:t>
            </a:r>
            <a:endParaRPr lang="en-PH" dirty="0">
              <a:latin typeface="Arial" panose="020B0604020202020204" pitchFamily="34" charset="0"/>
              <a:ea typeface="Times New Roman" panose="02020603050405020304" pitchFamily="18" charset="0"/>
              <a:cs typeface="Arial" panose="020B0604020202020204" pitchFamily="34" charset="0"/>
            </a:endParaRPr>
          </a:p>
          <a:p>
            <a:pPr algn="just">
              <a:tabLst>
                <a:tab pos="428625" algn="l"/>
                <a:tab pos="600075" algn="l"/>
              </a:tabLst>
              <a:defRP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PH" dirty="0">
              <a:latin typeface="Arial" panose="020B0604020202020204" pitchFamily="34" charset="0"/>
              <a:ea typeface="Times New Roman" panose="02020603050405020304" pitchFamily="18" charset="0"/>
              <a:cs typeface="Arial" panose="020B0604020202020204" pitchFamily="34" charset="0"/>
            </a:endParaRPr>
          </a:p>
          <a:p>
            <a:pPr algn="just">
              <a:tabLst>
                <a:tab pos="428625" algn="l"/>
                <a:tab pos="600075" algn="l"/>
              </a:tabLst>
              <a:defRP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Only those selected by the RCA as regional winners will advance to the second level screening. </a:t>
            </a:r>
            <a:endParaRPr lang="en-PH" dirty="0">
              <a:latin typeface="Arial" panose="020B0604020202020204" pitchFamily="34" charset="0"/>
              <a:ea typeface="Times New Roman" panose="02020603050405020304" pitchFamily="18" charset="0"/>
              <a:cs typeface="Arial" panose="020B0604020202020204" pitchFamily="34" charset="0"/>
            </a:endParaRPr>
          </a:p>
          <a:p>
            <a:pPr algn="just">
              <a:tabLst>
                <a:tab pos="428625" algn="l"/>
              </a:tabLst>
              <a:defRP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PH" dirty="0">
              <a:latin typeface="Arial" panose="020B0604020202020204" pitchFamily="34" charset="0"/>
              <a:ea typeface="Times New Roman" panose="02020603050405020304" pitchFamily="18" charset="0"/>
              <a:cs typeface="Arial" panose="020B0604020202020204" pitchFamily="34" charset="0"/>
            </a:endParaRPr>
          </a:p>
          <a:p>
            <a:pPr algn="just">
              <a:tabLst>
                <a:tab pos="428625" algn="l"/>
              </a:tabLst>
              <a:defRPr/>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Nominations of regional winners should be officially transmitted online by the CSCRO to the National HAP Secretariat. Further, a list of all qualified and non-qualified nominations received for the three award categories duly signed by the CSCRO Director </a:t>
            </a:r>
            <a:r>
              <a:rPr lang="en-US" b="1" dirty="0">
                <a:solidFill>
                  <a:srgbClr val="000000"/>
                </a:solidFill>
                <a:latin typeface="Arial" panose="020B0604020202020204" pitchFamily="34" charset="0"/>
                <a:ea typeface="Times New Roman" panose="02020603050405020304" pitchFamily="18" charset="0"/>
                <a:cs typeface="Arial" panose="020B0604020202020204" pitchFamily="34" charset="0"/>
              </a:rPr>
              <a:t>MUST</a:t>
            </a: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likewise be submitted.</a:t>
            </a:r>
            <a:r>
              <a:rPr lang="en-US" u="sng"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PH"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52755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583AD4-F1CF-40C6-A7ED-2C46CD55EB79}"/>
              </a:ext>
            </a:extLst>
          </p:cNvPr>
          <p:cNvPicPr>
            <a:picLocks noChangeAspect="1"/>
          </p:cNvPicPr>
          <p:nvPr/>
        </p:nvPicPr>
        <p:blipFill rotWithShape="1">
          <a:blip r:embed="rId2"/>
          <a:srcRect r="13140" b="13139"/>
          <a:stretch/>
        </p:blipFill>
        <p:spPr>
          <a:xfrm>
            <a:off x="0" y="-12879"/>
            <a:ext cx="12192000" cy="6858001"/>
          </a:xfrm>
          <a:prstGeom prst="rect">
            <a:avLst/>
          </a:prstGeom>
        </p:spPr>
      </p:pic>
      <p:pic>
        <p:nvPicPr>
          <p:cNvPr id="6" name="Picture 5" descr="A picture containing text, toy, doll, vector graphics&#10;&#10;Description automatically generated">
            <a:extLst>
              <a:ext uri="{FF2B5EF4-FFF2-40B4-BE49-F238E27FC236}">
                <a16:creationId xmlns:a16="http://schemas.microsoft.com/office/drawing/2014/main" id="{27C197CE-9C44-45B3-8119-1658AC9C6A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9634" y="2550721"/>
            <a:ext cx="5486400" cy="4147915"/>
          </a:xfrm>
          <a:prstGeom prst="rect">
            <a:avLst/>
          </a:prstGeom>
        </p:spPr>
      </p:pic>
      <p:sp>
        <p:nvSpPr>
          <p:cNvPr id="3" name="TextBox 2"/>
          <p:cNvSpPr txBox="1"/>
          <p:nvPr/>
        </p:nvSpPr>
        <p:spPr>
          <a:xfrm>
            <a:off x="1692790" y="1815614"/>
            <a:ext cx="4885481" cy="1446550"/>
          </a:xfrm>
          <a:prstGeom prst="rect">
            <a:avLst/>
          </a:prstGeom>
          <a:noFill/>
        </p:spPr>
        <p:txBody>
          <a:bodyPr wrap="square" rtlCol="0">
            <a:spAutoFit/>
          </a:bodyPr>
          <a:lstStyle/>
          <a:p>
            <a:r>
              <a:rPr lang="en-US" sz="4400" b="1" dirty="0">
                <a:solidFill>
                  <a:srgbClr val="002060"/>
                </a:solidFill>
                <a:latin typeface="Arial" pitchFamily="34" charset="0"/>
                <a:cs typeface="Arial" pitchFamily="34" charset="0"/>
              </a:rPr>
              <a:t>THINGS TO REMEMBER</a:t>
            </a:r>
          </a:p>
        </p:txBody>
      </p:sp>
    </p:spTree>
    <p:extLst>
      <p:ext uri="{BB962C8B-B14F-4D97-AF65-F5344CB8AC3E}">
        <p14:creationId xmlns:p14="http://schemas.microsoft.com/office/powerpoint/2010/main" val="1952429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8392D0-8055-E44F-B0EA-578CA2DB2AAB}"/>
              </a:ext>
            </a:extLst>
          </p:cNvPr>
          <p:cNvPicPr>
            <a:picLocks noChangeAspect="1"/>
          </p:cNvPicPr>
          <p:nvPr/>
        </p:nvPicPr>
        <p:blipFill>
          <a:blip r:embed="rId2"/>
          <a:stretch>
            <a:fillRect/>
          </a:stretch>
        </p:blipFill>
        <p:spPr>
          <a:xfrm>
            <a:off x="0" y="0"/>
            <a:ext cx="12192000" cy="6858000"/>
          </a:xfrm>
          <a:prstGeom prst="rect">
            <a:avLst/>
          </a:prstGeom>
        </p:spPr>
      </p:pic>
      <p:sp>
        <p:nvSpPr>
          <p:cNvPr id="3" name="Title 1"/>
          <p:cNvSpPr txBox="1">
            <a:spLocks/>
          </p:cNvSpPr>
          <p:nvPr/>
        </p:nvSpPr>
        <p:spPr>
          <a:xfrm>
            <a:off x="561373" y="542363"/>
            <a:ext cx="11204293" cy="5369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PH" altLang="en-US" sz="2400" b="1" dirty="0">
                <a:solidFill>
                  <a:srgbClr val="C00000"/>
                </a:solidFill>
                <a:latin typeface="Arial" panose="020B0604020202020204" pitchFamily="34" charset="0"/>
                <a:cs typeface="Arial" panose="020B0604020202020204" pitchFamily="34" charset="0"/>
              </a:rPr>
              <a:t>Completeness of documentary requirements of nominees</a:t>
            </a:r>
          </a:p>
        </p:txBody>
      </p:sp>
      <p:sp>
        <p:nvSpPr>
          <p:cNvPr id="4" name="Content Placeholder 2"/>
          <p:cNvSpPr txBox="1">
            <a:spLocks/>
          </p:cNvSpPr>
          <p:nvPr/>
        </p:nvSpPr>
        <p:spPr>
          <a:xfrm>
            <a:off x="1354237" y="1722454"/>
            <a:ext cx="9595413" cy="337040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defRPr/>
            </a:pPr>
            <a:r>
              <a:rPr lang="en-PH" altLang="en-US" sz="1800" dirty="0">
                <a:solidFill>
                  <a:schemeClr val="tx1"/>
                </a:solidFill>
                <a:latin typeface="Arial" panose="020B0604020202020204" pitchFamily="34" charset="0"/>
                <a:cs typeface="Arial" panose="020B0604020202020204" pitchFamily="34" charset="0"/>
              </a:rPr>
              <a:t>Nomination folders submitted to the CSC ROs/FOs should contain complete documentary requirements as prescribed under </a:t>
            </a:r>
            <a:r>
              <a:rPr lang="en-PH" altLang="en-US" sz="1800" b="1" dirty="0">
                <a:solidFill>
                  <a:schemeClr val="tx1"/>
                </a:solidFill>
                <a:latin typeface="Arial" panose="020B0604020202020204" pitchFamily="34" charset="0"/>
                <a:cs typeface="Arial" panose="020B0604020202020204" pitchFamily="34" charset="0"/>
              </a:rPr>
              <a:t>Items V and VI of the Guidelines for the 2021 Search for Outstanding Government Workers and the Years Thereafter. </a:t>
            </a:r>
            <a:r>
              <a:rPr lang="en-PH" altLang="en-US" sz="1800" dirty="0">
                <a:solidFill>
                  <a:schemeClr val="tx1"/>
                </a:solidFill>
                <a:latin typeface="Arial" panose="020B0604020202020204" pitchFamily="34" charset="0"/>
                <a:cs typeface="Arial" panose="020B0604020202020204" pitchFamily="34" charset="0"/>
              </a:rPr>
              <a:t>Non-submission of complete documentary requirements </a:t>
            </a:r>
            <a:r>
              <a:rPr lang="en-PH" altLang="en-US" sz="1800" b="1" dirty="0">
                <a:solidFill>
                  <a:schemeClr val="tx1"/>
                </a:solidFill>
                <a:latin typeface="Arial" panose="020B0604020202020204" pitchFamily="34" charset="0"/>
                <a:cs typeface="Arial" panose="020B0604020202020204" pitchFamily="34" charset="0"/>
              </a:rPr>
              <a:t>shall be ground for disqualification of the nomination</a:t>
            </a:r>
          </a:p>
          <a:p>
            <a:pPr algn="just">
              <a:defRPr/>
            </a:pPr>
            <a:endParaRPr lang="en-PH" altLang="en-US" sz="1800" dirty="0">
              <a:solidFill>
                <a:schemeClr val="tx1"/>
              </a:solidFill>
              <a:latin typeface="Arial" panose="020B0604020202020204" pitchFamily="34" charset="0"/>
              <a:cs typeface="Arial" panose="020B0604020202020204" pitchFamily="34" charset="0"/>
            </a:endParaRPr>
          </a:p>
          <a:p>
            <a:pPr algn="just">
              <a:defRPr/>
            </a:pPr>
            <a:r>
              <a:rPr lang="en-PH" altLang="en-US" sz="1800" dirty="0">
                <a:solidFill>
                  <a:schemeClr val="tx1"/>
                </a:solidFill>
                <a:latin typeface="Arial" panose="020B0604020202020204" pitchFamily="34" charset="0"/>
                <a:cs typeface="Arial" panose="020B0604020202020204" pitchFamily="34" charset="0"/>
              </a:rPr>
              <a:t>The CSCROs shall coordinate with the agencies regarding submission of the nominee’s lacking documents and ensure completion of the same prior to submission to the Regional Committee on Awards for deliberation</a:t>
            </a:r>
          </a:p>
        </p:txBody>
      </p:sp>
    </p:spTree>
    <p:extLst>
      <p:ext uri="{BB962C8B-B14F-4D97-AF65-F5344CB8AC3E}">
        <p14:creationId xmlns:p14="http://schemas.microsoft.com/office/powerpoint/2010/main" val="1343365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8392D0-8055-E44F-B0EA-578CA2DB2AAB}"/>
              </a:ext>
            </a:extLst>
          </p:cNvPr>
          <p:cNvPicPr>
            <a:picLocks noChangeAspect="1"/>
          </p:cNvPicPr>
          <p:nvPr/>
        </p:nvPicPr>
        <p:blipFill>
          <a:blip r:embed="rId2"/>
          <a:stretch>
            <a:fillRect/>
          </a:stretch>
        </p:blipFill>
        <p:spPr>
          <a:xfrm>
            <a:off x="0" y="23148"/>
            <a:ext cx="12192000" cy="6858000"/>
          </a:xfrm>
          <a:prstGeom prst="rect">
            <a:avLst/>
          </a:prstGeom>
        </p:spPr>
      </p:pic>
      <p:sp>
        <p:nvSpPr>
          <p:cNvPr id="3" name="Title 1"/>
          <p:cNvSpPr txBox="1">
            <a:spLocks/>
          </p:cNvSpPr>
          <p:nvPr/>
        </p:nvSpPr>
        <p:spPr>
          <a:xfrm>
            <a:off x="959733" y="472918"/>
            <a:ext cx="9810509" cy="5369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PH" altLang="en-US" sz="2400" b="1" dirty="0">
                <a:solidFill>
                  <a:srgbClr val="C00000"/>
                </a:solidFill>
                <a:latin typeface="Arial" panose="020B0604020202020204" pitchFamily="34" charset="0"/>
                <a:cs typeface="Arial" panose="020B0604020202020204" pitchFamily="34" charset="0"/>
              </a:rPr>
              <a:t>Completeness of documentary requirements of nominees</a:t>
            </a:r>
          </a:p>
        </p:txBody>
      </p:sp>
      <p:sp>
        <p:nvSpPr>
          <p:cNvPr id="4" name="Content Placeholder 2"/>
          <p:cNvSpPr txBox="1">
            <a:spLocks/>
          </p:cNvSpPr>
          <p:nvPr/>
        </p:nvSpPr>
        <p:spPr>
          <a:xfrm>
            <a:off x="1109240" y="1590795"/>
            <a:ext cx="9614704" cy="3657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PH" altLang="en-US" sz="1800" b="1" dirty="0">
                <a:solidFill>
                  <a:schemeClr val="tx1"/>
                </a:solidFill>
                <a:latin typeface="Arial" panose="020B0604020202020204" pitchFamily="34" charset="0"/>
                <a:cs typeface="Arial" panose="020B0604020202020204" pitchFamily="34" charset="0"/>
              </a:rPr>
              <a:t>NOMINATIONS WITHOUT AGENCY HEAD ENDORSEMENT SHOULD NOT BE DECLARED AS REGIONAL WINNERS</a:t>
            </a:r>
            <a:r>
              <a:rPr lang="en-PH" altLang="en-US" sz="1800" dirty="0">
                <a:solidFill>
                  <a:schemeClr val="tx1"/>
                </a:solidFill>
                <a:latin typeface="Arial" panose="020B0604020202020204" pitchFamily="34" charset="0"/>
                <a:cs typeface="Arial" panose="020B0604020202020204" pitchFamily="34" charset="0"/>
              </a:rPr>
              <a:t>. It should be emphasized that only nominations with complete documents and head of agency endorsement should be considered for the selection of regional winners</a:t>
            </a:r>
          </a:p>
          <a:p>
            <a:pPr algn="just"/>
            <a:endParaRPr lang="en-PH" altLang="en-US" sz="1800" dirty="0">
              <a:solidFill>
                <a:schemeClr val="tx1"/>
              </a:solidFill>
              <a:latin typeface="Arial" panose="020B0604020202020204" pitchFamily="34" charset="0"/>
              <a:cs typeface="Arial" panose="020B0604020202020204" pitchFamily="34" charset="0"/>
            </a:endParaRPr>
          </a:p>
          <a:p>
            <a:pPr algn="just"/>
            <a:r>
              <a:rPr lang="en-PH" altLang="en-US" sz="1800" b="1" dirty="0">
                <a:solidFill>
                  <a:schemeClr val="tx1"/>
                </a:solidFill>
                <a:latin typeface="Arial" panose="020B0604020202020204" pitchFamily="34" charset="0"/>
                <a:cs typeface="Arial" panose="020B0604020202020204" pitchFamily="34" charset="0"/>
              </a:rPr>
              <a:t>ONLY NOMINATIONS OF REGIONAL WINNERS WITH COMPLETE DOCUMENTARY REQUIREMENTS AND AGENCY HEAD ENDORSEMENT SHALL BE DECLARED AS NATIONAL QUALIFIERS. </a:t>
            </a:r>
            <a:r>
              <a:rPr lang="en-PH" altLang="en-US" sz="1800" dirty="0">
                <a:solidFill>
                  <a:schemeClr val="tx1"/>
                </a:solidFill>
                <a:latin typeface="Arial" panose="020B0604020202020204" pitchFamily="34" charset="0"/>
                <a:cs typeface="Arial" panose="020B0604020202020204" pitchFamily="34" charset="0"/>
              </a:rPr>
              <a:t>If at the time of submission to the CSC-Central Office, the nominee is still seeking endorsement from his/her agency head, the nomination </a:t>
            </a:r>
            <a:r>
              <a:rPr lang="en-PH" altLang="en-US" sz="1800" b="1" dirty="0">
                <a:solidFill>
                  <a:schemeClr val="tx1"/>
                </a:solidFill>
                <a:latin typeface="Arial" panose="020B0604020202020204" pitchFamily="34" charset="0"/>
                <a:cs typeface="Arial" panose="020B0604020202020204" pitchFamily="34" charset="0"/>
              </a:rPr>
              <a:t>SHALL BE DISQUALIFIED OUTRIGHT. </a:t>
            </a:r>
          </a:p>
        </p:txBody>
      </p:sp>
    </p:spTree>
    <p:extLst>
      <p:ext uri="{BB962C8B-B14F-4D97-AF65-F5344CB8AC3E}">
        <p14:creationId xmlns:p14="http://schemas.microsoft.com/office/powerpoint/2010/main" val="39542565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8392D0-8055-E44F-B0EA-578CA2DB2AAB}"/>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p:cNvSpPr txBox="1">
            <a:spLocks/>
          </p:cNvSpPr>
          <p:nvPr/>
        </p:nvSpPr>
        <p:spPr>
          <a:xfrm>
            <a:off x="810228" y="642395"/>
            <a:ext cx="10394066" cy="539959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PH" altLang="en-US" sz="1800" dirty="0">
                <a:solidFill>
                  <a:schemeClr val="tx1"/>
                </a:solidFill>
                <a:latin typeface="Arial" panose="020B0604020202020204" pitchFamily="34" charset="0"/>
                <a:cs typeface="Arial" panose="020B0604020202020204" pitchFamily="34" charset="0"/>
              </a:rPr>
              <a:t>Nomination folders of regional winners submitted to the  National HAP Secretariat should be accompanied by a checklist of submitted documents with a Certification signed by the PALD Chief stating that the nomination folders of the regional winners have complete documentary requirements</a:t>
            </a:r>
          </a:p>
          <a:p>
            <a:pPr algn="just"/>
            <a:endParaRPr lang="en-PH" altLang="en-US" sz="1800" dirty="0">
              <a:solidFill>
                <a:schemeClr val="tx1"/>
              </a:solidFill>
              <a:latin typeface="Arial" panose="020B0604020202020204" pitchFamily="34" charset="0"/>
              <a:cs typeface="Arial" panose="020B0604020202020204" pitchFamily="34" charset="0"/>
            </a:endParaRPr>
          </a:p>
          <a:p>
            <a:pPr algn="just"/>
            <a:r>
              <a:rPr lang="en-PH" altLang="en-US" sz="1800" dirty="0">
                <a:solidFill>
                  <a:schemeClr val="tx1"/>
                </a:solidFill>
                <a:latin typeface="Arial" panose="020B0604020202020204" pitchFamily="34" charset="0"/>
                <a:cs typeface="Arial" panose="020B0604020202020204" pitchFamily="34" charset="0"/>
              </a:rPr>
              <a:t>The National HAP Secretariat will </a:t>
            </a:r>
            <a:r>
              <a:rPr lang="en-PH" altLang="en-US" sz="1800" b="1" dirty="0">
                <a:solidFill>
                  <a:schemeClr val="tx1"/>
                </a:solidFill>
                <a:latin typeface="Arial" panose="020B0604020202020204" pitchFamily="34" charset="0"/>
                <a:cs typeface="Arial" panose="020B0604020202020204" pitchFamily="34" charset="0"/>
              </a:rPr>
              <a:t>NOT </a:t>
            </a:r>
            <a:r>
              <a:rPr lang="en-PH" altLang="en-US" sz="1800" dirty="0">
                <a:solidFill>
                  <a:schemeClr val="tx1"/>
                </a:solidFill>
                <a:latin typeface="Arial" panose="020B0604020202020204" pitchFamily="34" charset="0"/>
                <a:cs typeface="Arial" panose="020B0604020202020204" pitchFamily="34" charset="0"/>
              </a:rPr>
              <a:t>follow-up with the concerned nominee, nominator, agency, or CSC RO on the submission of lacking documents. The National HAP Secretariat shall only inform the CSC RO of the lacking documents and the reason/s for exclusion in the list of national qualifiers  </a:t>
            </a:r>
          </a:p>
          <a:p>
            <a:pPr algn="just"/>
            <a:endParaRPr lang="en-PH" altLang="en-US" sz="1800" dirty="0">
              <a:solidFill>
                <a:schemeClr val="tx1"/>
              </a:solidFill>
              <a:latin typeface="Arial" panose="020B0604020202020204" pitchFamily="34" charset="0"/>
              <a:cs typeface="Arial" panose="020B0604020202020204" pitchFamily="34" charset="0"/>
            </a:endParaRPr>
          </a:p>
          <a:p>
            <a:pPr algn="just"/>
            <a:r>
              <a:rPr lang="en-PH" altLang="en-US" sz="1800" dirty="0">
                <a:solidFill>
                  <a:schemeClr val="tx1"/>
                </a:solidFill>
                <a:latin typeface="Arial" panose="020B0604020202020204" pitchFamily="34" charset="0"/>
                <a:cs typeface="Arial" panose="020B0604020202020204" pitchFamily="34" charset="0"/>
              </a:rPr>
              <a:t>Nomination of elective officials, whether individual or member of a group, need not be submitted to the agency PRAISE Committee.  However, the  CSCROs shall check the nominee’s Service Record and ensure that the three (3) year continuous government service requirement is followed, otherwise the nominee shall be rendered ineligible for the Search</a:t>
            </a:r>
          </a:p>
          <a:p>
            <a:pPr algn="just"/>
            <a:endParaRPr lang="en-PH" altLang="en-US" sz="1800" dirty="0">
              <a:solidFill>
                <a:schemeClr val="tx1"/>
              </a:solidFill>
              <a:latin typeface="Arial" panose="020B0604020202020204" pitchFamily="34" charset="0"/>
              <a:cs typeface="Arial" panose="020B0604020202020204" pitchFamily="34" charset="0"/>
            </a:endParaRPr>
          </a:p>
          <a:p>
            <a:pPr algn="just"/>
            <a:r>
              <a:rPr lang="en-PH" altLang="en-US" sz="1800" dirty="0">
                <a:solidFill>
                  <a:schemeClr val="tx1"/>
                </a:solidFill>
                <a:latin typeface="Arial" panose="020B0604020202020204" pitchFamily="34" charset="0"/>
                <a:cs typeface="Arial" panose="020B0604020202020204" pitchFamily="34" charset="0"/>
              </a:rPr>
              <a:t>CSCROs shall ensure that nominees have not been found guilty of any administrative or criminal offense at the time of nomination</a:t>
            </a:r>
          </a:p>
          <a:p>
            <a:pPr algn="just"/>
            <a:r>
              <a:rPr lang="en-PH" altLang="en-US" sz="18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95052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8392D0-8055-E44F-B0EA-578CA2DB2AAB}"/>
              </a:ext>
            </a:extLst>
          </p:cNvPr>
          <p:cNvPicPr>
            <a:picLocks noChangeAspect="1"/>
          </p:cNvPicPr>
          <p:nvPr/>
        </p:nvPicPr>
        <p:blipFill>
          <a:blip r:embed="rId2"/>
          <a:stretch>
            <a:fillRect/>
          </a:stretch>
        </p:blipFill>
        <p:spPr>
          <a:xfrm>
            <a:off x="0" y="0"/>
            <a:ext cx="12192000" cy="6858000"/>
          </a:xfrm>
          <a:prstGeom prst="rect">
            <a:avLst/>
          </a:prstGeom>
        </p:spPr>
      </p:pic>
      <p:sp>
        <p:nvSpPr>
          <p:cNvPr id="3" name="Title 1"/>
          <p:cNvSpPr txBox="1">
            <a:spLocks/>
          </p:cNvSpPr>
          <p:nvPr/>
        </p:nvSpPr>
        <p:spPr>
          <a:xfrm>
            <a:off x="2069934" y="551967"/>
            <a:ext cx="7467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PH" altLang="en-US" sz="2400" b="1" dirty="0">
                <a:solidFill>
                  <a:srgbClr val="C00000"/>
                </a:solidFill>
                <a:latin typeface="Arial" panose="020B0604020202020204" pitchFamily="34" charset="0"/>
                <a:cs typeface="Arial" panose="020B0604020202020204" pitchFamily="34" charset="0"/>
              </a:rPr>
              <a:t>Information about previous HAP Awardees/</a:t>
            </a:r>
            <a:br>
              <a:rPr lang="en-PH" altLang="en-US" sz="2400" b="1" dirty="0">
                <a:solidFill>
                  <a:srgbClr val="C00000"/>
                </a:solidFill>
                <a:latin typeface="Arial" panose="020B0604020202020204" pitchFamily="34" charset="0"/>
                <a:cs typeface="Arial" panose="020B0604020202020204" pitchFamily="34" charset="0"/>
              </a:rPr>
            </a:br>
            <a:r>
              <a:rPr lang="en-PH" altLang="en-US" sz="2400" b="1" dirty="0">
                <a:solidFill>
                  <a:srgbClr val="C00000"/>
                </a:solidFill>
                <a:latin typeface="Arial" panose="020B0604020202020204" pitchFamily="34" charset="0"/>
                <a:cs typeface="Arial" panose="020B0604020202020204" pitchFamily="34" charset="0"/>
              </a:rPr>
              <a:t>Semi-Finalists’ Accomplishments</a:t>
            </a:r>
          </a:p>
        </p:txBody>
      </p:sp>
      <p:sp>
        <p:nvSpPr>
          <p:cNvPr id="4" name="Content Placeholder 2"/>
          <p:cNvSpPr txBox="1">
            <a:spLocks/>
          </p:cNvSpPr>
          <p:nvPr/>
        </p:nvSpPr>
        <p:spPr>
          <a:xfrm>
            <a:off x="1012784" y="1875099"/>
            <a:ext cx="9589626" cy="43115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PH" altLang="en-US" sz="1800" dirty="0">
                <a:solidFill>
                  <a:schemeClr val="tx1"/>
                </a:solidFill>
                <a:latin typeface="Arial" panose="020B0604020202020204" pitchFamily="34" charset="0"/>
                <a:cs typeface="Arial" panose="020B0604020202020204" pitchFamily="34" charset="0"/>
              </a:rPr>
              <a:t>Nomination folders of previous HAP awardees/semi-finalists should contain information about their previous accomplishments in their write-up.</a:t>
            </a:r>
          </a:p>
          <a:p>
            <a:pPr algn="just"/>
            <a:endParaRPr lang="en-PH" altLang="en-US" sz="1800" dirty="0">
              <a:solidFill>
                <a:schemeClr val="tx1"/>
              </a:solidFill>
              <a:latin typeface="Arial" panose="020B0604020202020204" pitchFamily="34" charset="0"/>
              <a:cs typeface="Arial" panose="020B0604020202020204" pitchFamily="34" charset="0"/>
            </a:endParaRPr>
          </a:p>
          <a:p>
            <a:pPr algn="just"/>
            <a:r>
              <a:rPr lang="en-PH" altLang="en-US" sz="1800" dirty="0">
                <a:solidFill>
                  <a:schemeClr val="tx1"/>
                </a:solidFill>
                <a:latin typeface="Arial" panose="020B0604020202020204" pitchFamily="34" charset="0"/>
                <a:cs typeface="Arial" panose="020B0604020202020204" pitchFamily="34" charset="0"/>
              </a:rPr>
              <a:t>The Regional HAP Secretariat must determine if accomplishments indicated in the nomination folder of previous HAP awardees/semi-finalists are identical or similar to those which they have previously submitted. If found to be eligible to the Search, the same should be communicated to the Regional Committee on Awards for deliberation. Similarly, if they are selected as regional winners, the CSCRO concerned should inform the National HAP Secretariat about the same</a:t>
            </a:r>
          </a:p>
        </p:txBody>
      </p:sp>
    </p:spTree>
    <p:extLst>
      <p:ext uri="{BB962C8B-B14F-4D97-AF65-F5344CB8AC3E}">
        <p14:creationId xmlns:p14="http://schemas.microsoft.com/office/powerpoint/2010/main" val="1127580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8392D0-8055-E44F-B0EA-578CA2DB2AAB}"/>
              </a:ext>
            </a:extLst>
          </p:cNvPr>
          <p:cNvPicPr>
            <a:picLocks noChangeAspect="1"/>
          </p:cNvPicPr>
          <p:nvPr/>
        </p:nvPicPr>
        <p:blipFill>
          <a:blip r:embed="rId2"/>
          <a:stretch>
            <a:fillRect/>
          </a:stretch>
        </p:blipFill>
        <p:spPr>
          <a:xfrm>
            <a:off x="0" y="0"/>
            <a:ext cx="12192000" cy="6858000"/>
          </a:xfrm>
          <a:prstGeom prst="rect">
            <a:avLst/>
          </a:prstGeom>
        </p:spPr>
      </p:pic>
      <p:sp>
        <p:nvSpPr>
          <p:cNvPr id="3" name="Title 1"/>
          <p:cNvSpPr txBox="1">
            <a:spLocks/>
          </p:cNvSpPr>
          <p:nvPr/>
        </p:nvSpPr>
        <p:spPr>
          <a:xfrm>
            <a:off x="1733306" y="564069"/>
            <a:ext cx="7772400" cy="5369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PH" altLang="en-US" sz="2400" b="1" dirty="0">
                <a:solidFill>
                  <a:srgbClr val="C00000"/>
                </a:solidFill>
                <a:latin typeface="Arial" panose="020B0604020202020204" pitchFamily="34" charset="0"/>
                <a:cs typeface="Arial" panose="020B0604020202020204" pitchFamily="34" charset="0"/>
              </a:rPr>
              <a:t>Nominations directly submitted to the </a:t>
            </a:r>
            <a:br>
              <a:rPr lang="en-PH" altLang="en-US" sz="2400" b="1" dirty="0">
                <a:solidFill>
                  <a:srgbClr val="C00000"/>
                </a:solidFill>
                <a:latin typeface="Arial" panose="020B0604020202020204" pitchFamily="34" charset="0"/>
                <a:cs typeface="Arial" panose="020B0604020202020204" pitchFamily="34" charset="0"/>
              </a:rPr>
            </a:br>
            <a:r>
              <a:rPr lang="en-PH" altLang="en-US" sz="2400" b="1" dirty="0">
                <a:solidFill>
                  <a:srgbClr val="C00000"/>
                </a:solidFill>
                <a:latin typeface="Arial" panose="020B0604020202020204" pitchFamily="34" charset="0"/>
                <a:cs typeface="Arial" panose="020B0604020202020204" pitchFamily="34" charset="0"/>
              </a:rPr>
              <a:t>National HAP Secretariat</a:t>
            </a:r>
          </a:p>
        </p:txBody>
      </p:sp>
      <p:sp>
        <p:nvSpPr>
          <p:cNvPr id="4" name="Content Placeholder 2"/>
          <p:cNvSpPr txBox="1">
            <a:spLocks/>
          </p:cNvSpPr>
          <p:nvPr/>
        </p:nvSpPr>
        <p:spPr>
          <a:xfrm>
            <a:off x="1169042" y="1603094"/>
            <a:ext cx="9282897" cy="40916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defRPr/>
            </a:pPr>
            <a:r>
              <a:rPr lang="en-PH" altLang="en-US" sz="1800" dirty="0">
                <a:solidFill>
                  <a:schemeClr val="tx1"/>
                </a:solidFill>
                <a:latin typeface="Arial" panose="020B0604020202020204" pitchFamily="34" charset="0"/>
                <a:cs typeface="Arial" panose="020B0604020202020204" pitchFamily="34" charset="0"/>
              </a:rPr>
              <a:t>Nominations directly submitted to the National HAP Secretariat </a:t>
            </a:r>
            <a:r>
              <a:rPr lang="en-PH" altLang="en-US" sz="1800" b="1" dirty="0">
                <a:solidFill>
                  <a:schemeClr val="tx1"/>
                </a:solidFill>
                <a:latin typeface="Arial" panose="020B0604020202020204" pitchFamily="34" charset="0"/>
                <a:cs typeface="Arial" panose="020B0604020202020204" pitchFamily="34" charset="0"/>
              </a:rPr>
              <a:t>SHALL BE FORWARDED </a:t>
            </a:r>
            <a:r>
              <a:rPr lang="en-PH" altLang="en-US" sz="1800" dirty="0">
                <a:solidFill>
                  <a:schemeClr val="tx1"/>
                </a:solidFill>
                <a:latin typeface="Arial" panose="020B0604020202020204" pitchFamily="34" charset="0"/>
                <a:cs typeface="Arial" panose="020B0604020202020204" pitchFamily="34" charset="0"/>
              </a:rPr>
              <a:t>to the CSCRO/FO concerned</a:t>
            </a:r>
          </a:p>
          <a:p>
            <a:pPr algn="just">
              <a:defRPr/>
            </a:pPr>
            <a:endParaRPr lang="en-PH" altLang="en-US" sz="1800" dirty="0">
              <a:solidFill>
                <a:schemeClr val="tx1"/>
              </a:solidFill>
              <a:latin typeface="Arial" panose="020B0604020202020204" pitchFamily="34" charset="0"/>
              <a:cs typeface="Arial" panose="020B0604020202020204" pitchFamily="34" charset="0"/>
            </a:endParaRPr>
          </a:p>
          <a:p>
            <a:pPr algn="just">
              <a:defRPr/>
            </a:pPr>
            <a:r>
              <a:rPr lang="en-PH" altLang="en-US" sz="1800" dirty="0">
                <a:solidFill>
                  <a:schemeClr val="tx1"/>
                </a:solidFill>
                <a:latin typeface="Arial" panose="020B0604020202020204" pitchFamily="34" charset="0"/>
                <a:cs typeface="Arial" panose="020B0604020202020204" pitchFamily="34" charset="0"/>
              </a:rPr>
              <a:t>Nominations received by the CSCROs which are not under their jurisdiction shall be forwarded to the CSCRO concerned. It should be emphasized that the </a:t>
            </a:r>
            <a:r>
              <a:rPr lang="en-PH" altLang="en-US" sz="1800" b="1" dirty="0">
                <a:solidFill>
                  <a:schemeClr val="tx1"/>
                </a:solidFill>
                <a:latin typeface="Arial" panose="020B0604020202020204" pitchFamily="34" charset="0"/>
                <a:cs typeface="Arial" panose="020B0604020202020204" pitchFamily="34" charset="0"/>
              </a:rPr>
              <a:t>CURRENT PLACE OF ASSIGNMENT</a:t>
            </a:r>
            <a:r>
              <a:rPr lang="en-PH" altLang="en-US" sz="1800" dirty="0">
                <a:solidFill>
                  <a:schemeClr val="tx1"/>
                </a:solidFill>
                <a:latin typeface="Arial" panose="020B0604020202020204" pitchFamily="34" charset="0"/>
                <a:cs typeface="Arial" panose="020B0604020202020204" pitchFamily="34" charset="0"/>
              </a:rPr>
              <a:t> shall be the basis for consideration/counting of nominations submitted by CSCROs</a:t>
            </a:r>
          </a:p>
          <a:p>
            <a:pPr algn="just">
              <a:defRPr/>
            </a:pPr>
            <a:endParaRPr lang="en-PH" altLang="en-US" sz="1800" dirty="0">
              <a:solidFill>
                <a:schemeClr val="tx1"/>
              </a:solidFill>
            </a:endParaRPr>
          </a:p>
          <a:p>
            <a:pPr algn="just">
              <a:defRPr/>
            </a:pPr>
            <a:endParaRPr lang="en-PH" altLang="en-US" sz="1800" dirty="0">
              <a:solidFill>
                <a:schemeClr val="tx1"/>
              </a:solidFill>
            </a:endParaRPr>
          </a:p>
        </p:txBody>
      </p:sp>
    </p:spTree>
    <p:extLst>
      <p:ext uri="{BB962C8B-B14F-4D97-AF65-F5344CB8AC3E}">
        <p14:creationId xmlns:p14="http://schemas.microsoft.com/office/powerpoint/2010/main" val="11794295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8392D0-8055-E44F-B0EA-578CA2DB2AAB}"/>
              </a:ext>
            </a:extLst>
          </p:cNvPr>
          <p:cNvPicPr>
            <a:picLocks noChangeAspect="1"/>
          </p:cNvPicPr>
          <p:nvPr/>
        </p:nvPicPr>
        <p:blipFill>
          <a:blip r:embed="rId2"/>
          <a:stretch>
            <a:fillRect/>
          </a:stretch>
        </p:blipFill>
        <p:spPr>
          <a:xfrm>
            <a:off x="0" y="0"/>
            <a:ext cx="12192000" cy="6858000"/>
          </a:xfrm>
          <a:prstGeom prst="rect">
            <a:avLst/>
          </a:prstGeom>
        </p:spPr>
      </p:pic>
      <p:sp>
        <p:nvSpPr>
          <p:cNvPr id="3" name="Title 1"/>
          <p:cNvSpPr txBox="1">
            <a:spLocks/>
          </p:cNvSpPr>
          <p:nvPr/>
        </p:nvSpPr>
        <p:spPr>
          <a:xfrm>
            <a:off x="2382938" y="340730"/>
            <a:ext cx="6172200" cy="5369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PH" altLang="en-US" sz="2400" b="1" dirty="0">
                <a:solidFill>
                  <a:srgbClr val="C00000"/>
                </a:solidFill>
                <a:latin typeface="Arial" panose="020B0604020202020204" pitchFamily="34" charset="0"/>
                <a:cs typeface="Arial" panose="020B0604020202020204" pitchFamily="34" charset="0"/>
              </a:rPr>
              <a:t>Group Nominations</a:t>
            </a:r>
          </a:p>
        </p:txBody>
      </p:sp>
      <p:sp>
        <p:nvSpPr>
          <p:cNvPr id="4" name="Content Placeholder 2"/>
          <p:cNvSpPr txBox="1">
            <a:spLocks/>
          </p:cNvSpPr>
          <p:nvPr/>
        </p:nvSpPr>
        <p:spPr>
          <a:xfrm>
            <a:off x="960699" y="1232701"/>
            <a:ext cx="9456516" cy="467617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PH" altLang="en-US" sz="1800" dirty="0">
                <a:solidFill>
                  <a:schemeClr val="tx1"/>
                </a:solidFill>
                <a:latin typeface="Arial" panose="020B0604020202020204" pitchFamily="34" charset="0"/>
                <a:cs typeface="Arial" panose="020B0604020202020204" pitchFamily="34" charset="0"/>
              </a:rPr>
              <a:t>Group nominees with more than five (5) members should decide who shall be included in the nomination, otherwise said nomination shall be rendered ineligible for the search</a:t>
            </a:r>
          </a:p>
          <a:p>
            <a:pPr algn="just"/>
            <a:endParaRPr lang="en-PH" altLang="en-US" sz="1800" dirty="0">
              <a:solidFill>
                <a:schemeClr val="tx1"/>
              </a:solidFill>
              <a:latin typeface="Arial" panose="020B0604020202020204" pitchFamily="34" charset="0"/>
              <a:cs typeface="Arial" panose="020B0604020202020204" pitchFamily="34" charset="0"/>
            </a:endParaRPr>
          </a:p>
          <a:p>
            <a:pPr algn="just"/>
            <a:r>
              <a:rPr lang="en-PH" altLang="en-US" sz="1800" dirty="0">
                <a:solidFill>
                  <a:schemeClr val="tx1"/>
                </a:solidFill>
                <a:latin typeface="Arial" panose="020B0604020202020204" pitchFamily="34" charset="0"/>
                <a:cs typeface="Arial" panose="020B0604020202020204" pitchFamily="34" charset="0"/>
              </a:rPr>
              <a:t>Group nominations with team members from two or more departments/agencies shall comply with all documentary requirements coming from their respective departments/agencies and shall be separately endorsed by their respective agency heads. Failure to comply with said requirements shall be ground for disqualification of the said team member</a:t>
            </a:r>
          </a:p>
          <a:p>
            <a:pPr algn="just"/>
            <a:endParaRPr lang="en-PH" altLang="en-US" sz="1800" dirty="0">
              <a:solidFill>
                <a:schemeClr val="tx1"/>
              </a:solidFill>
              <a:latin typeface="Arial" panose="020B0604020202020204" pitchFamily="34" charset="0"/>
              <a:cs typeface="Arial" panose="020B0604020202020204" pitchFamily="34" charset="0"/>
            </a:endParaRPr>
          </a:p>
          <a:p>
            <a:pPr algn="just"/>
            <a:r>
              <a:rPr lang="en-PH" altLang="en-US" sz="1800" dirty="0">
                <a:solidFill>
                  <a:schemeClr val="tx1"/>
                </a:solidFill>
                <a:latin typeface="Arial" panose="020B0604020202020204" pitchFamily="34" charset="0"/>
                <a:cs typeface="Arial" panose="020B0604020202020204" pitchFamily="34" charset="0"/>
              </a:rPr>
              <a:t>For group nominations which were not included as national qualifiers but which are resubmitted in the following year’s search but with different group members, nominees should ensure that the group’s significant accomplishments within the last three years are clearly stated</a:t>
            </a:r>
          </a:p>
          <a:p>
            <a:pPr algn="just"/>
            <a:endParaRPr lang="en-PH" altLang="en-US"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9365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8392D0-8055-E44F-B0EA-578CA2DB2AAB}"/>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p:cNvSpPr txBox="1"/>
          <p:nvPr/>
        </p:nvSpPr>
        <p:spPr>
          <a:xfrm>
            <a:off x="380999" y="209550"/>
            <a:ext cx="6517511" cy="523220"/>
          </a:xfrm>
          <a:prstGeom prst="rect">
            <a:avLst/>
          </a:prstGeom>
          <a:noFill/>
        </p:spPr>
        <p:txBody>
          <a:bodyPr wrap="square" rtlCol="0">
            <a:spAutoFit/>
          </a:bodyPr>
          <a:lstStyle/>
          <a:p>
            <a:r>
              <a:rPr lang="en-US" sz="2800" b="1" i="1" dirty="0">
                <a:latin typeface="Arial" pitchFamily="34" charset="0"/>
                <a:cs typeface="Arial" pitchFamily="34" charset="0"/>
              </a:rPr>
              <a:t>A. Outstanding Work Performance</a:t>
            </a:r>
          </a:p>
        </p:txBody>
      </p:sp>
      <p:sp>
        <p:nvSpPr>
          <p:cNvPr id="4" name="TextBox 3"/>
          <p:cNvSpPr txBox="1"/>
          <p:nvPr/>
        </p:nvSpPr>
        <p:spPr>
          <a:xfrm>
            <a:off x="439838" y="1169044"/>
            <a:ext cx="4387577" cy="4216539"/>
          </a:xfrm>
          <a:prstGeom prst="rect">
            <a:avLst/>
          </a:prstGeom>
          <a:noFill/>
        </p:spPr>
        <p:txBody>
          <a:bodyPr wrap="square" rtlCol="0">
            <a:spAutoFit/>
          </a:bodyPr>
          <a:lstStyle/>
          <a:p>
            <a:pPr algn="just"/>
            <a:r>
              <a:rPr lang="en-US" sz="2000" b="1" dirty="0">
                <a:latin typeface="Arial" pitchFamily="34" charset="0"/>
                <a:cs typeface="Arial" pitchFamily="34" charset="0"/>
              </a:rPr>
              <a:t>Presidential </a:t>
            </a:r>
            <a:r>
              <a:rPr lang="en-US" sz="2000" b="1" dirty="0" err="1">
                <a:latin typeface="Arial" pitchFamily="34" charset="0"/>
                <a:cs typeface="Arial" pitchFamily="34" charset="0"/>
              </a:rPr>
              <a:t>Lingkod</a:t>
            </a:r>
            <a:r>
              <a:rPr lang="en-US" sz="2000" b="1" dirty="0">
                <a:latin typeface="Arial" pitchFamily="34" charset="0"/>
                <a:cs typeface="Arial" pitchFamily="34" charset="0"/>
              </a:rPr>
              <a:t> Bayan Award </a:t>
            </a:r>
            <a:r>
              <a:rPr lang="en-US" sz="2000" dirty="0">
                <a:latin typeface="Arial" pitchFamily="34" charset="0"/>
                <a:cs typeface="Arial" pitchFamily="34" charset="0"/>
              </a:rPr>
              <a:t>is conferred to an individual or group </a:t>
            </a:r>
            <a:r>
              <a:rPr lang="en-US" sz="2000" b="1" dirty="0">
                <a:latin typeface="Arial" pitchFamily="34" charset="0"/>
                <a:cs typeface="Arial" pitchFamily="34" charset="0"/>
              </a:rPr>
              <a:t>comprised of five members </a:t>
            </a:r>
            <a:r>
              <a:rPr lang="en-US" sz="2000" dirty="0">
                <a:latin typeface="Arial" pitchFamily="34" charset="0"/>
                <a:cs typeface="Arial" pitchFamily="34" charset="0"/>
              </a:rPr>
              <a:t>for exceptional or extraordinary contributions resulting from an idea or performance that has nationwide impact on public interest, security and patrimony</a:t>
            </a:r>
          </a:p>
          <a:p>
            <a:pPr algn="just"/>
            <a:endParaRPr lang="en-US" i="1" dirty="0">
              <a:latin typeface="Arial" pitchFamily="34" charset="0"/>
              <a:cs typeface="Arial" pitchFamily="34" charset="0"/>
            </a:endParaRPr>
          </a:p>
          <a:p>
            <a:pPr algn="just"/>
            <a:r>
              <a:rPr lang="en-US" i="1" dirty="0">
                <a:latin typeface="Arial" pitchFamily="34" charset="0"/>
                <a:cs typeface="Arial" pitchFamily="34" charset="0"/>
              </a:rPr>
              <a:t>(pursuant to Section 5 of EO No. 508 entitled, “Instituting the </a:t>
            </a:r>
            <a:r>
              <a:rPr lang="en-US" i="1" dirty="0" err="1">
                <a:latin typeface="Arial" pitchFamily="34" charset="0"/>
                <a:cs typeface="Arial" pitchFamily="34" charset="0"/>
              </a:rPr>
              <a:t>Lingkod</a:t>
            </a:r>
            <a:r>
              <a:rPr lang="en-US" i="1" dirty="0">
                <a:latin typeface="Arial" pitchFamily="34" charset="0"/>
                <a:cs typeface="Arial" pitchFamily="34" charset="0"/>
              </a:rPr>
              <a:t> Bayan Award as the Presidential Award for Outstanding Public Service” dated 2 March 1992)</a:t>
            </a:r>
          </a:p>
        </p:txBody>
      </p:sp>
      <p:pic>
        <p:nvPicPr>
          <p:cNvPr id="7" name="Picture 6">
            <a:extLst>
              <a:ext uri="{FF2B5EF4-FFF2-40B4-BE49-F238E27FC236}">
                <a16:creationId xmlns:a16="http://schemas.microsoft.com/office/drawing/2014/main" id="{3220FA92-FEB0-4A47-BCC0-9005DCA5D2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7857" y="883312"/>
            <a:ext cx="2811417" cy="4219763"/>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A10EEDA3-FBBA-4B01-A54B-EB011F4BD7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7083" y="1396236"/>
            <a:ext cx="3417108" cy="2276648"/>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7833200B-70C9-431B-B8BA-0666D8DA29EC}"/>
              </a:ext>
            </a:extLst>
          </p:cNvPr>
          <p:cNvSpPr txBox="1"/>
          <p:nvPr/>
        </p:nvSpPr>
        <p:spPr>
          <a:xfrm>
            <a:off x="8609656" y="3784490"/>
            <a:ext cx="3178117" cy="523220"/>
          </a:xfrm>
          <a:prstGeom prst="rect">
            <a:avLst/>
          </a:prstGeom>
          <a:noFill/>
        </p:spPr>
        <p:txBody>
          <a:bodyPr wrap="square" rtlCol="0">
            <a:spAutoFit/>
          </a:bodyPr>
          <a:lstStyle/>
          <a:p>
            <a:pPr algn="ctr"/>
            <a:r>
              <a:rPr lang="en-US" sz="1400" dirty="0">
                <a:solidFill>
                  <a:schemeClr val="accent1">
                    <a:lumMod val="50000"/>
                  </a:schemeClr>
                </a:solidFill>
                <a:latin typeface="Arial" panose="020B0604020202020204" pitchFamily="34" charset="0"/>
                <a:cs typeface="Arial" panose="020B0604020202020204" pitchFamily="34" charset="0"/>
              </a:rPr>
              <a:t>Reverse side bears the seal of the </a:t>
            </a:r>
          </a:p>
          <a:p>
            <a:pPr algn="ctr"/>
            <a:r>
              <a:rPr lang="en-US" sz="1400" dirty="0">
                <a:solidFill>
                  <a:schemeClr val="accent1">
                    <a:lumMod val="50000"/>
                  </a:schemeClr>
                </a:solidFill>
                <a:latin typeface="Arial" panose="020B0604020202020204" pitchFamily="34" charset="0"/>
                <a:cs typeface="Arial" panose="020B0604020202020204" pitchFamily="34" charset="0"/>
              </a:rPr>
              <a:t>Office of the President</a:t>
            </a:r>
          </a:p>
        </p:txBody>
      </p:sp>
      <p:sp>
        <p:nvSpPr>
          <p:cNvPr id="12" name="TextBox 11">
            <a:extLst>
              <a:ext uri="{FF2B5EF4-FFF2-40B4-BE49-F238E27FC236}">
                <a16:creationId xmlns:a16="http://schemas.microsoft.com/office/drawing/2014/main" id="{96A451D9-3B1E-4E1D-9369-D783029B79EF}"/>
              </a:ext>
            </a:extLst>
          </p:cNvPr>
          <p:cNvSpPr txBox="1"/>
          <p:nvPr/>
        </p:nvSpPr>
        <p:spPr>
          <a:xfrm>
            <a:off x="5170021" y="5172033"/>
            <a:ext cx="3323890" cy="1384995"/>
          </a:xfrm>
          <a:prstGeom prst="rect">
            <a:avLst/>
          </a:prstGeom>
          <a:noFill/>
        </p:spPr>
        <p:txBody>
          <a:bodyPr wrap="square" rtlCol="0">
            <a:spAutoFit/>
          </a:bodyPr>
          <a:lstStyle/>
          <a:p>
            <a:pPr algn="ctr"/>
            <a:r>
              <a:rPr lang="en-US" sz="1400" dirty="0">
                <a:solidFill>
                  <a:schemeClr val="accent1">
                    <a:lumMod val="50000"/>
                  </a:schemeClr>
                </a:solidFill>
                <a:latin typeface="Arial" panose="020B0604020202020204" pitchFamily="34" charset="0"/>
                <a:cs typeface="Arial" panose="020B0604020202020204" pitchFamily="34" charset="0"/>
              </a:rPr>
              <a:t>Face of the medallion features the Maltese Cross symbolizing the highest dignity of honor, and the ancient Filipino Alphabet of </a:t>
            </a:r>
            <a:r>
              <a:rPr lang="en-US" sz="1400" i="1" dirty="0">
                <a:solidFill>
                  <a:schemeClr val="accent1">
                    <a:lumMod val="50000"/>
                  </a:schemeClr>
                </a:solidFill>
                <a:latin typeface="Arial" panose="020B0604020202020204" pitchFamily="34" charset="0"/>
                <a:cs typeface="Arial" panose="020B0604020202020204" pitchFamily="34" charset="0"/>
              </a:rPr>
              <a:t>La</a:t>
            </a:r>
            <a:r>
              <a:rPr lang="en-US" sz="1400" dirty="0">
                <a:solidFill>
                  <a:schemeClr val="accent1">
                    <a:lumMod val="50000"/>
                  </a:schemeClr>
                </a:solidFill>
                <a:latin typeface="Arial" panose="020B0604020202020204" pitchFamily="34" charset="0"/>
                <a:cs typeface="Arial" panose="020B0604020202020204" pitchFamily="34" charset="0"/>
              </a:rPr>
              <a:t> (~), which symbolizes the </a:t>
            </a:r>
            <a:r>
              <a:rPr lang="en-US" sz="1400" i="1" dirty="0" err="1">
                <a:solidFill>
                  <a:schemeClr val="accent1">
                    <a:lumMod val="50000"/>
                  </a:schemeClr>
                </a:solidFill>
                <a:latin typeface="Arial" panose="020B0604020202020204" pitchFamily="34" charset="0"/>
                <a:cs typeface="Arial" panose="020B0604020202020204" pitchFamily="34" charset="0"/>
              </a:rPr>
              <a:t>Lingkod</a:t>
            </a:r>
            <a:r>
              <a:rPr lang="en-US" sz="1400" i="1" dirty="0">
                <a:solidFill>
                  <a:schemeClr val="accent1">
                    <a:lumMod val="50000"/>
                  </a:schemeClr>
                </a:solidFill>
                <a:latin typeface="Arial" panose="020B0604020202020204" pitchFamily="34" charset="0"/>
                <a:cs typeface="Arial" panose="020B0604020202020204" pitchFamily="34" charset="0"/>
              </a:rPr>
              <a:t> Bayan</a:t>
            </a:r>
            <a:r>
              <a:rPr lang="en-US" sz="1400" dirty="0">
                <a:solidFill>
                  <a:schemeClr val="accent1">
                    <a:lumMod val="50000"/>
                  </a:schemeClr>
                </a:solidFill>
                <a:latin typeface="Arial" pitchFamily="34" charset="0"/>
                <a:cs typeface="Arial" pitchFamily="34" charset="0"/>
              </a:rPr>
              <a:t> Award embossed in a background of plain white enamel</a:t>
            </a:r>
          </a:p>
        </p:txBody>
      </p:sp>
    </p:spTree>
    <p:extLst>
      <p:ext uri="{BB962C8B-B14F-4D97-AF65-F5344CB8AC3E}">
        <p14:creationId xmlns:p14="http://schemas.microsoft.com/office/powerpoint/2010/main" val="14560323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8392D0-8055-E44F-B0EA-578CA2DB2AAB}"/>
              </a:ext>
            </a:extLst>
          </p:cNvPr>
          <p:cNvPicPr>
            <a:picLocks noChangeAspect="1"/>
          </p:cNvPicPr>
          <p:nvPr/>
        </p:nvPicPr>
        <p:blipFill>
          <a:blip r:embed="rId2"/>
          <a:stretch>
            <a:fillRect/>
          </a:stretch>
        </p:blipFill>
        <p:spPr>
          <a:xfrm>
            <a:off x="0" y="0"/>
            <a:ext cx="12192000" cy="6858000"/>
          </a:xfrm>
          <a:prstGeom prst="rect">
            <a:avLst/>
          </a:prstGeom>
        </p:spPr>
      </p:pic>
      <p:sp>
        <p:nvSpPr>
          <p:cNvPr id="3" name="Title 1"/>
          <p:cNvSpPr txBox="1">
            <a:spLocks/>
          </p:cNvSpPr>
          <p:nvPr/>
        </p:nvSpPr>
        <p:spPr>
          <a:xfrm>
            <a:off x="685799" y="407808"/>
            <a:ext cx="9771927" cy="5369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altLang="en-US" sz="2400" b="1" dirty="0">
                <a:solidFill>
                  <a:srgbClr val="C00000"/>
                </a:solidFill>
                <a:latin typeface="Arial" panose="020B0604020202020204" pitchFamily="34" charset="0"/>
                <a:cs typeface="Arial" panose="020B0604020202020204" pitchFamily="34" charset="0"/>
              </a:rPr>
              <a:t>Nomination folders of regional winners submitted to </a:t>
            </a:r>
          </a:p>
          <a:p>
            <a:r>
              <a:rPr lang="en-PH" altLang="en-US" sz="2400" b="1" dirty="0">
                <a:solidFill>
                  <a:srgbClr val="C00000"/>
                </a:solidFill>
                <a:latin typeface="Arial" panose="020B0604020202020204" pitchFamily="34" charset="0"/>
                <a:cs typeface="Arial" panose="020B0604020202020204" pitchFamily="34" charset="0"/>
              </a:rPr>
              <a:t>the National HAP Secretariat</a:t>
            </a:r>
          </a:p>
        </p:txBody>
      </p:sp>
      <p:sp>
        <p:nvSpPr>
          <p:cNvPr id="4" name="Content Placeholder 2"/>
          <p:cNvSpPr txBox="1">
            <a:spLocks/>
          </p:cNvSpPr>
          <p:nvPr/>
        </p:nvSpPr>
        <p:spPr>
          <a:xfrm>
            <a:off x="1261640" y="1383181"/>
            <a:ext cx="8744674" cy="384279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PH" altLang="en-US" sz="2100" dirty="0">
                <a:solidFill>
                  <a:schemeClr val="tx1"/>
                </a:solidFill>
                <a:latin typeface="Arial" panose="020B0604020202020204" pitchFamily="34" charset="0"/>
                <a:cs typeface="Arial" panose="020B0604020202020204" pitchFamily="34" charset="0"/>
              </a:rPr>
              <a:t>Nomination folders of regional winners shall be officially transmitted by the CSCROs to the National HAP Secretariat. </a:t>
            </a:r>
            <a:endParaRPr lang="en-PH" altLang="en-US" sz="2100" b="1" dirty="0">
              <a:solidFill>
                <a:schemeClr val="tx1"/>
              </a:solidFill>
              <a:latin typeface="Arial" panose="020B0604020202020204" pitchFamily="34" charset="0"/>
              <a:cs typeface="Arial" panose="020B0604020202020204" pitchFamily="34" charset="0"/>
            </a:endParaRPr>
          </a:p>
        </p:txBody>
      </p:sp>
      <p:sp>
        <p:nvSpPr>
          <p:cNvPr id="6" name="Title 1"/>
          <p:cNvSpPr txBox="1">
            <a:spLocks/>
          </p:cNvSpPr>
          <p:nvPr/>
        </p:nvSpPr>
        <p:spPr>
          <a:xfrm>
            <a:off x="685800" y="2565750"/>
            <a:ext cx="10234914" cy="5369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altLang="en-US" sz="2400" b="1" dirty="0">
                <a:solidFill>
                  <a:srgbClr val="C00000"/>
                </a:solidFill>
                <a:latin typeface="Arial" panose="020B0604020202020204" pitchFamily="34" charset="0"/>
                <a:cs typeface="Arial" panose="020B0604020202020204" pitchFamily="34" charset="0"/>
              </a:rPr>
              <a:t>Submission of the list of nominees received by the CSC ROs </a:t>
            </a:r>
            <a:br>
              <a:rPr lang="en-PH" altLang="en-US" sz="2400" b="1" dirty="0">
                <a:solidFill>
                  <a:srgbClr val="C00000"/>
                </a:solidFill>
                <a:latin typeface="Arial" panose="020B0604020202020204" pitchFamily="34" charset="0"/>
                <a:cs typeface="Arial" panose="020B0604020202020204" pitchFamily="34" charset="0"/>
              </a:rPr>
            </a:br>
            <a:r>
              <a:rPr lang="en-PH" altLang="en-US" sz="2400" b="1" dirty="0">
                <a:solidFill>
                  <a:srgbClr val="C00000"/>
                </a:solidFill>
                <a:latin typeface="Arial" panose="020B0604020202020204" pitchFamily="34" charset="0"/>
                <a:cs typeface="Arial" panose="020B0604020202020204" pitchFamily="34" charset="0"/>
              </a:rPr>
              <a:t>to the National HAP Secretariat</a:t>
            </a:r>
          </a:p>
        </p:txBody>
      </p:sp>
      <p:sp>
        <p:nvSpPr>
          <p:cNvPr id="7" name="Content Placeholder 2"/>
          <p:cNvSpPr txBox="1">
            <a:spLocks/>
          </p:cNvSpPr>
          <p:nvPr/>
        </p:nvSpPr>
        <p:spPr>
          <a:xfrm>
            <a:off x="1377387" y="3510530"/>
            <a:ext cx="9248171" cy="26645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defRPr/>
            </a:pPr>
            <a:r>
              <a:rPr lang="en-PH" altLang="en-US" sz="2100" b="1" dirty="0">
                <a:solidFill>
                  <a:schemeClr val="tx1"/>
                </a:solidFill>
                <a:latin typeface="Arial" panose="020B0604020202020204" pitchFamily="34" charset="0"/>
                <a:cs typeface="Arial" panose="020B0604020202020204" pitchFamily="34" charset="0"/>
              </a:rPr>
              <a:t>THE COMPLETE LIST OF ALL NOMINATIONS THE CSCROs RECEIVED FOR THE THREE AWARDS CATEGORIES MUST BE SUBMITTED TO THE NATIONAL HAP SECRETARIAT</a:t>
            </a:r>
            <a:r>
              <a:rPr lang="en-PH" altLang="en-US" sz="2100" dirty="0">
                <a:solidFill>
                  <a:schemeClr val="tx1"/>
                </a:solidFill>
                <a:latin typeface="Arial" panose="020B0604020202020204" pitchFamily="34" charset="0"/>
                <a:cs typeface="Arial" panose="020B0604020202020204" pitchFamily="34" charset="0"/>
              </a:rPr>
              <a:t>, whether with complete or incomplete documentary requirements. </a:t>
            </a:r>
          </a:p>
          <a:p>
            <a:pPr algn="just">
              <a:defRPr/>
            </a:pPr>
            <a:endParaRPr lang="en-PH" altLang="en-US" sz="2100" dirty="0">
              <a:solidFill>
                <a:schemeClr val="tx1"/>
              </a:solidFill>
              <a:latin typeface="Arial" panose="020B0604020202020204" pitchFamily="34" charset="0"/>
              <a:cs typeface="Arial" panose="020B0604020202020204" pitchFamily="34" charset="0"/>
            </a:endParaRPr>
          </a:p>
          <a:p>
            <a:pPr algn="just">
              <a:defRPr/>
            </a:pPr>
            <a:r>
              <a:rPr lang="en-PH" altLang="en-US" sz="2100" dirty="0">
                <a:solidFill>
                  <a:schemeClr val="tx1"/>
                </a:solidFill>
                <a:latin typeface="Arial" panose="020B0604020202020204" pitchFamily="34" charset="0"/>
                <a:cs typeface="Arial" panose="020B0604020202020204" pitchFamily="34" charset="0"/>
              </a:rPr>
              <a:t>The list should include the name, </a:t>
            </a:r>
            <a:r>
              <a:rPr lang="en-PH" altLang="en-US" sz="2100" dirty="0" err="1">
                <a:solidFill>
                  <a:schemeClr val="tx1"/>
                </a:solidFill>
                <a:latin typeface="Arial" panose="020B0604020202020204" pitchFamily="34" charset="0"/>
                <a:cs typeface="Arial" panose="020B0604020202020204" pitchFamily="34" charset="0"/>
              </a:rPr>
              <a:t>plantilla</a:t>
            </a:r>
            <a:r>
              <a:rPr lang="en-PH" altLang="en-US" sz="2100" dirty="0">
                <a:solidFill>
                  <a:schemeClr val="tx1"/>
                </a:solidFill>
                <a:latin typeface="Arial" panose="020B0604020202020204" pitchFamily="34" charset="0"/>
                <a:cs typeface="Arial" panose="020B0604020202020204" pitchFamily="34" charset="0"/>
              </a:rPr>
              <a:t> position, level of position, agency of the nominees and award category. </a:t>
            </a:r>
            <a:endParaRPr lang="en-PH" altLang="en-US" sz="21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1309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3B95B-E373-4239-91F2-3952FA951E3C}"/>
              </a:ext>
            </a:extLst>
          </p:cNvPr>
          <p:cNvPicPr>
            <a:picLocks noChangeAspect="1"/>
          </p:cNvPicPr>
          <p:nvPr/>
        </p:nvPicPr>
        <p:blipFill rotWithShape="1">
          <a:blip r:embed="rId2"/>
          <a:srcRect r="13140" b="13139"/>
          <a:stretch/>
        </p:blipFill>
        <p:spPr>
          <a:xfrm>
            <a:off x="0" y="-12879"/>
            <a:ext cx="12192000" cy="6858001"/>
          </a:xfrm>
          <a:prstGeom prst="rect">
            <a:avLst/>
          </a:prstGeom>
        </p:spPr>
      </p:pic>
      <p:pic>
        <p:nvPicPr>
          <p:cNvPr id="6" name="Picture 5" descr="A picture containing text, toy, doll, vector graphics&#10;&#10;Description automatically generated">
            <a:extLst>
              <a:ext uri="{FF2B5EF4-FFF2-40B4-BE49-F238E27FC236}">
                <a16:creationId xmlns:a16="http://schemas.microsoft.com/office/drawing/2014/main" id="{830FE9F6-DA42-4109-8306-0ADF7DC9B2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9634" y="2550721"/>
            <a:ext cx="5486400" cy="4147915"/>
          </a:xfrm>
          <a:prstGeom prst="rect">
            <a:avLst/>
          </a:prstGeom>
        </p:spPr>
      </p:pic>
      <p:sp>
        <p:nvSpPr>
          <p:cNvPr id="3" name="TextBox 2"/>
          <p:cNvSpPr txBox="1"/>
          <p:nvPr/>
        </p:nvSpPr>
        <p:spPr>
          <a:xfrm>
            <a:off x="1203352" y="1834862"/>
            <a:ext cx="4774557" cy="1569660"/>
          </a:xfrm>
          <a:prstGeom prst="rect">
            <a:avLst/>
          </a:prstGeom>
          <a:noFill/>
        </p:spPr>
        <p:txBody>
          <a:bodyPr wrap="square" rtlCol="0">
            <a:spAutoFit/>
          </a:bodyPr>
          <a:lstStyle/>
          <a:p>
            <a:r>
              <a:rPr lang="en-US" sz="4800" b="1" dirty="0">
                <a:solidFill>
                  <a:srgbClr val="002060"/>
                </a:solidFill>
                <a:latin typeface="Arial" pitchFamily="34" charset="0"/>
                <a:cs typeface="Arial" pitchFamily="34" charset="0"/>
              </a:rPr>
              <a:t>DEFINITION OF TERMS</a:t>
            </a:r>
          </a:p>
        </p:txBody>
      </p:sp>
    </p:spTree>
    <p:extLst>
      <p:ext uri="{BB962C8B-B14F-4D97-AF65-F5344CB8AC3E}">
        <p14:creationId xmlns:p14="http://schemas.microsoft.com/office/powerpoint/2010/main" val="41010931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8392D0-8055-E44F-B0EA-578CA2DB2AAB}"/>
              </a:ext>
            </a:extLst>
          </p:cNvPr>
          <p:cNvPicPr>
            <a:picLocks noChangeAspect="1"/>
          </p:cNvPicPr>
          <p:nvPr/>
        </p:nvPicPr>
        <p:blipFill>
          <a:blip r:embed="rId2"/>
          <a:stretch>
            <a:fillRect/>
          </a:stretch>
        </p:blipFill>
        <p:spPr>
          <a:xfrm>
            <a:off x="0" y="0"/>
            <a:ext cx="12192000" cy="6858000"/>
          </a:xfrm>
          <a:prstGeom prst="rect">
            <a:avLst/>
          </a:prstGeom>
        </p:spPr>
      </p:pic>
      <p:sp>
        <p:nvSpPr>
          <p:cNvPr id="3" name="Title 1"/>
          <p:cNvSpPr txBox="1">
            <a:spLocks/>
          </p:cNvSpPr>
          <p:nvPr/>
        </p:nvSpPr>
        <p:spPr>
          <a:xfrm>
            <a:off x="2371362" y="485413"/>
            <a:ext cx="6172200" cy="5369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PH" altLang="en-US" sz="2100" b="1" dirty="0">
                <a:solidFill>
                  <a:srgbClr val="C00000"/>
                </a:solidFill>
                <a:latin typeface="Arial" panose="020B0604020202020204" pitchFamily="34" charset="0"/>
                <a:cs typeface="Arial" panose="020B0604020202020204" pitchFamily="34" charset="0"/>
              </a:rPr>
              <a:t>Regional Winner</a:t>
            </a:r>
          </a:p>
        </p:txBody>
      </p:sp>
      <p:sp>
        <p:nvSpPr>
          <p:cNvPr id="4" name="Content Placeholder 2"/>
          <p:cNvSpPr txBox="1">
            <a:spLocks/>
          </p:cNvSpPr>
          <p:nvPr/>
        </p:nvSpPr>
        <p:spPr>
          <a:xfrm>
            <a:off x="1041722" y="1336876"/>
            <a:ext cx="9282896" cy="493660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defRPr/>
            </a:pPr>
            <a:r>
              <a:rPr lang="en-PH" altLang="en-US" sz="1800" dirty="0">
                <a:solidFill>
                  <a:schemeClr val="tx1"/>
                </a:solidFill>
                <a:latin typeface="Arial" panose="020B0604020202020204" pitchFamily="34" charset="0"/>
                <a:cs typeface="Arial" panose="020B0604020202020204" pitchFamily="34" charset="0"/>
              </a:rPr>
              <a:t>Nominee whose nomination has complete documentary requirements, including agency endorsement, has been shortlisted by the Regional HAP Secretariat based on Items IV and V of the Guidelines and has been selected by the Regional Committee on Awards to advance to the national search</a:t>
            </a:r>
          </a:p>
          <a:p>
            <a:pPr algn="just">
              <a:defRPr/>
            </a:pPr>
            <a:endParaRPr lang="en-PH" altLang="en-US" sz="750" dirty="0">
              <a:solidFill>
                <a:schemeClr val="tx1"/>
              </a:solidFill>
              <a:latin typeface="Arial" panose="020B0604020202020204" pitchFamily="34" charset="0"/>
              <a:cs typeface="Arial" panose="020B0604020202020204" pitchFamily="34" charset="0"/>
            </a:endParaRPr>
          </a:p>
          <a:p>
            <a:pPr algn="just">
              <a:defRPr/>
            </a:pPr>
            <a:r>
              <a:rPr lang="en-PH" altLang="en-US" sz="1800" dirty="0">
                <a:solidFill>
                  <a:schemeClr val="tx1"/>
                </a:solidFill>
                <a:latin typeface="Arial" panose="020B0604020202020204" pitchFamily="34" charset="0"/>
                <a:cs typeface="Arial" panose="020B0604020202020204" pitchFamily="34" charset="0"/>
              </a:rPr>
              <a:t>A regional winner is </a:t>
            </a:r>
            <a:r>
              <a:rPr lang="en-PH" altLang="en-US" sz="1800" b="1" dirty="0">
                <a:solidFill>
                  <a:schemeClr val="tx1"/>
                </a:solidFill>
                <a:latin typeface="Arial" panose="020B0604020202020204" pitchFamily="34" charset="0"/>
                <a:cs typeface="Arial" panose="020B0604020202020204" pitchFamily="34" charset="0"/>
              </a:rPr>
              <a:t>NOT ENTITLED or WILL NOT RECEIVE </a:t>
            </a:r>
            <a:r>
              <a:rPr lang="en-PH" altLang="en-US" sz="1800" dirty="0">
                <a:solidFill>
                  <a:schemeClr val="tx1"/>
                </a:solidFill>
                <a:latin typeface="Arial" panose="020B0604020202020204" pitchFamily="34" charset="0"/>
                <a:cs typeface="Arial" panose="020B0604020202020204" pitchFamily="34" charset="0"/>
              </a:rPr>
              <a:t>any cash reward as he/she shall still vie for the national search. A Certificate of Participation will instead be given by the CSC Regional Office, signed by the CSC Regional Director and members of the Regional Committee on Awards</a:t>
            </a:r>
          </a:p>
          <a:p>
            <a:pPr algn="just">
              <a:defRPr/>
            </a:pPr>
            <a:endParaRPr lang="en-PH" altLang="en-US" sz="750" dirty="0">
              <a:solidFill>
                <a:schemeClr val="tx1"/>
              </a:solidFill>
              <a:latin typeface="Arial" panose="020B0604020202020204" pitchFamily="34" charset="0"/>
              <a:cs typeface="Arial" panose="020B0604020202020204" pitchFamily="34" charset="0"/>
            </a:endParaRPr>
          </a:p>
          <a:p>
            <a:pPr algn="just">
              <a:defRPr/>
            </a:pPr>
            <a:r>
              <a:rPr lang="en-PH" altLang="en-US" sz="1800" dirty="0">
                <a:solidFill>
                  <a:schemeClr val="tx1"/>
                </a:solidFill>
                <a:latin typeface="Arial" panose="020B0604020202020204" pitchFamily="34" charset="0"/>
                <a:cs typeface="Arial" panose="020B0604020202020204" pitchFamily="34" charset="0"/>
              </a:rPr>
              <a:t>Nominations of Regional Winners submitted to the HAP Secretariat with incomplete documentary requirements (e.g. no agency endorsement, expired clearances or nominees did not meet the qualifications, among others) are </a:t>
            </a:r>
            <a:r>
              <a:rPr lang="en-PH" altLang="en-US" sz="1800" b="1" dirty="0">
                <a:solidFill>
                  <a:schemeClr val="tx1"/>
                </a:solidFill>
                <a:latin typeface="Arial" panose="020B0604020202020204" pitchFamily="34" charset="0"/>
                <a:cs typeface="Arial" panose="020B0604020202020204" pitchFamily="34" charset="0"/>
              </a:rPr>
              <a:t>NOT</a:t>
            </a:r>
            <a:r>
              <a:rPr lang="en-PH" altLang="en-US" sz="1800" dirty="0">
                <a:solidFill>
                  <a:schemeClr val="tx1"/>
                </a:solidFill>
                <a:latin typeface="Arial" panose="020B0604020202020204" pitchFamily="34" charset="0"/>
                <a:cs typeface="Arial" panose="020B0604020202020204" pitchFamily="34" charset="0"/>
              </a:rPr>
              <a:t> eligible for the national search</a:t>
            </a:r>
          </a:p>
          <a:p>
            <a:pPr algn="just">
              <a:defRPr/>
            </a:pPr>
            <a:endParaRPr lang="en-PH" altLang="en-US" sz="1800" dirty="0">
              <a:solidFill>
                <a:schemeClr val="tx1"/>
              </a:solidFill>
            </a:endParaRPr>
          </a:p>
          <a:p>
            <a:pPr algn="just">
              <a:defRPr/>
            </a:pPr>
            <a:endParaRPr lang="en-PH" altLang="en-US" sz="1800" dirty="0">
              <a:solidFill>
                <a:schemeClr val="tx1"/>
              </a:solidFill>
            </a:endParaRPr>
          </a:p>
        </p:txBody>
      </p:sp>
    </p:spTree>
    <p:extLst>
      <p:ext uri="{BB962C8B-B14F-4D97-AF65-F5344CB8AC3E}">
        <p14:creationId xmlns:p14="http://schemas.microsoft.com/office/powerpoint/2010/main" val="16917197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8392D0-8055-E44F-B0EA-578CA2DB2AAB}"/>
              </a:ext>
            </a:extLst>
          </p:cNvPr>
          <p:cNvPicPr>
            <a:picLocks noChangeAspect="1"/>
          </p:cNvPicPr>
          <p:nvPr/>
        </p:nvPicPr>
        <p:blipFill>
          <a:blip r:embed="rId2"/>
          <a:stretch>
            <a:fillRect/>
          </a:stretch>
        </p:blipFill>
        <p:spPr>
          <a:xfrm>
            <a:off x="0" y="0"/>
            <a:ext cx="12192000" cy="6858000"/>
          </a:xfrm>
          <a:prstGeom prst="rect">
            <a:avLst/>
          </a:prstGeom>
        </p:spPr>
      </p:pic>
      <p:sp>
        <p:nvSpPr>
          <p:cNvPr id="3" name="Title 1"/>
          <p:cNvSpPr txBox="1">
            <a:spLocks/>
          </p:cNvSpPr>
          <p:nvPr/>
        </p:nvSpPr>
        <p:spPr>
          <a:xfrm>
            <a:off x="2105143" y="612731"/>
            <a:ext cx="6172200" cy="5369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PH" altLang="en-US" sz="2100" b="1" dirty="0">
                <a:solidFill>
                  <a:srgbClr val="C00000"/>
                </a:solidFill>
                <a:latin typeface="Arial" panose="020B0604020202020204" pitchFamily="34" charset="0"/>
                <a:cs typeface="Arial" panose="020B0604020202020204" pitchFamily="34" charset="0"/>
              </a:rPr>
              <a:t>National Qualifier </a:t>
            </a:r>
          </a:p>
        </p:txBody>
      </p:sp>
      <p:sp>
        <p:nvSpPr>
          <p:cNvPr id="4" name="Content Placeholder 2"/>
          <p:cNvSpPr txBox="1">
            <a:spLocks/>
          </p:cNvSpPr>
          <p:nvPr/>
        </p:nvSpPr>
        <p:spPr>
          <a:xfrm>
            <a:off x="1208588" y="1103934"/>
            <a:ext cx="9596377" cy="153509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PH" altLang="en-US" sz="1800" dirty="0">
                <a:solidFill>
                  <a:schemeClr val="tx1"/>
                </a:solidFill>
                <a:latin typeface="Arial" panose="020B0604020202020204" pitchFamily="34" charset="0"/>
                <a:cs typeface="Arial" panose="020B0604020202020204" pitchFamily="34" charset="0"/>
              </a:rPr>
              <a:t>Regional Winner with complete requirements and qualified based on the existing guidelines, as determined after documentary review by the HAP Secretariat, is endorsed to the National Committee on Awards </a:t>
            </a:r>
          </a:p>
        </p:txBody>
      </p:sp>
      <p:sp>
        <p:nvSpPr>
          <p:cNvPr id="6" name="Title 1"/>
          <p:cNvSpPr txBox="1">
            <a:spLocks/>
          </p:cNvSpPr>
          <p:nvPr/>
        </p:nvSpPr>
        <p:spPr bwMode="auto">
          <a:xfrm>
            <a:off x="2272976" y="2256318"/>
            <a:ext cx="6172200" cy="53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defRPr/>
            </a:pPr>
            <a:r>
              <a:rPr lang="en-PH" altLang="en-US" sz="2100" b="1" dirty="0">
                <a:solidFill>
                  <a:srgbClr val="C00000"/>
                </a:solidFill>
                <a:latin typeface="Arial" panose="020B0604020202020204" pitchFamily="34" charset="0"/>
                <a:cs typeface="Arial" panose="020B0604020202020204" pitchFamily="34" charset="0"/>
              </a:rPr>
              <a:t>National Semi-Finalist </a:t>
            </a:r>
          </a:p>
        </p:txBody>
      </p:sp>
      <p:sp>
        <p:nvSpPr>
          <p:cNvPr id="7" name="Content Placeholder 2"/>
          <p:cNvSpPr txBox="1">
            <a:spLocks/>
          </p:cNvSpPr>
          <p:nvPr/>
        </p:nvSpPr>
        <p:spPr bwMode="auto">
          <a:xfrm>
            <a:off x="1186404" y="2761088"/>
            <a:ext cx="9583838" cy="14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indent="0" algn="just">
              <a:buNone/>
            </a:pPr>
            <a:r>
              <a:rPr lang="en-PH" altLang="en-US" sz="1800" dirty="0">
                <a:latin typeface="Arial" panose="020B0604020202020204" pitchFamily="34" charset="0"/>
                <a:cs typeface="Arial" panose="020B0604020202020204" pitchFamily="34" charset="0"/>
              </a:rPr>
              <a:t>Semi-finalist is shortlisted by the National Committee on Awards from among the national  qualifiers, and who will be subjected to background investigation</a:t>
            </a:r>
          </a:p>
        </p:txBody>
      </p:sp>
      <p:sp>
        <p:nvSpPr>
          <p:cNvPr id="8" name="Title 1"/>
          <p:cNvSpPr txBox="1">
            <a:spLocks/>
          </p:cNvSpPr>
          <p:nvPr/>
        </p:nvSpPr>
        <p:spPr bwMode="auto">
          <a:xfrm>
            <a:off x="2267190" y="3638591"/>
            <a:ext cx="6172200" cy="53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defRPr/>
            </a:pPr>
            <a:r>
              <a:rPr lang="en-PH" altLang="en-US" sz="2100" b="1" dirty="0">
                <a:solidFill>
                  <a:srgbClr val="C00000"/>
                </a:solidFill>
                <a:latin typeface="Arial" panose="020B0604020202020204" pitchFamily="34" charset="0"/>
                <a:cs typeface="Arial" panose="020B0604020202020204" pitchFamily="34" charset="0"/>
              </a:rPr>
              <a:t>Presidential </a:t>
            </a:r>
            <a:r>
              <a:rPr lang="en-PH" altLang="en-US" sz="2100" b="1" i="1" dirty="0" err="1">
                <a:solidFill>
                  <a:srgbClr val="C00000"/>
                </a:solidFill>
                <a:latin typeface="Arial" panose="020B0604020202020204" pitchFamily="34" charset="0"/>
                <a:cs typeface="Arial" panose="020B0604020202020204" pitchFamily="34" charset="0"/>
              </a:rPr>
              <a:t>Lingkod</a:t>
            </a:r>
            <a:r>
              <a:rPr lang="en-PH" altLang="en-US" sz="2100" b="1" i="1" dirty="0">
                <a:solidFill>
                  <a:srgbClr val="C00000"/>
                </a:solidFill>
                <a:latin typeface="Arial" panose="020B0604020202020204" pitchFamily="34" charset="0"/>
                <a:cs typeface="Arial" panose="020B0604020202020204" pitchFamily="34" charset="0"/>
              </a:rPr>
              <a:t> Bayan </a:t>
            </a:r>
            <a:r>
              <a:rPr lang="en-PH" altLang="en-US" sz="2100" b="1" dirty="0">
                <a:solidFill>
                  <a:srgbClr val="C00000"/>
                </a:solidFill>
                <a:latin typeface="Arial" panose="020B0604020202020204" pitchFamily="34" charset="0"/>
                <a:cs typeface="Arial" panose="020B0604020202020204" pitchFamily="34" charset="0"/>
              </a:rPr>
              <a:t>Finalist </a:t>
            </a:r>
          </a:p>
        </p:txBody>
      </p:sp>
      <p:sp>
        <p:nvSpPr>
          <p:cNvPr id="9" name="Content Placeholder 2"/>
          <p:cNvSpPr txBox="1">
            <a:spLocks/>
          </p:cNvSpPr>
          <p:nvPr/>
        </p:nvSpPr>
        <p:spPr bwMode="auto">
          <a:xfrm>
            <a:off x="1169039" y="4192925"/>
            <a:ext cx="9583838" cy="164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indent="0" algn="just">
              <a:buNone/>
            </a:pPr>
            <a:r>
              <a:rPr lang="en-PH" altLang="en-US" sz="1800" dirty="0">
                <a:latin typeface="Arial" panose="020B0604020202020204" pitchFamily="34" charset="0"/>
                <a:cs typeface="Arial" panose="020B0604020202020204" pitchFamily="34" charset="0"/>
              </a:rPr>
              <a:t>Finalist is selected by the National Committee on Awards from among the semi-finalists and endorsed to the  Office of the President for confirmation</a:t>
            </a:r>
          </a:p>
        </p:txBody>
      </p:sp>
    </p:spTree>
    <p:extLst>
      <p:ext uri="{BB962C8B-B14F-4D97-AF65-F5344CB8AC3E}">
        <p14:creationId xmlns:p14="http://schemas.microsoft.com/office/powerpoint/2010/main" val="1041003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48CC90-A22E-4BAA-A006-B09F63D0A1F5}"/>
              </a:ext>
            </a:extLst>
          </p:cNvPr>
          <p:cNvPicPr>
            <a:picLocks noChangeAspect="1"/>
          </p:cNvPicPr>
          <p:nvPr/>
        </p:nvPicPr>
        <p:blipFill rotWithShape="1">
          <a:blip r:embed="rId2"/>
          <a:srcRect r="13140" b="13139"/>
          <a:stretch/>
        </p:blipFill>
        <p:spPr>
          <a:xfrm>
            <a:off x="0" y="-12879"/>
            <a:ext cx="12192000" cy="6858001"/>
          </a:xfrm>
          <a:prstGeom prst="rect">
            <a:avLst/>
          </a:prstGeom>
        </p:spPr>
      </p:pic>
      <p:pic>
        <p:nvPicPr>
          <p:cNvPr id="6" name="Picture 5" descr="A picture containing text, toy, doll, vector graphics&#10;&#10;Description automatically generated">
            <a:extLst>
              <a:ext uri="{FF2B5EF4-FFF2-40B4-BE49-F238E27FC236}">
                <a16:creationId xmlns:a16="http://schemas.microsoft.com/office/drawing/2014/main" id="{0D129B4F-53EF-4B4A-8851-B6A79970C4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9634" y="2550721"/>
            <a:ext cx="5486400" cy="4147915"/>
          </a:xfrm>
          <a:prstGeom prst="rect">
            <a:avLst/>
          </a:prstGeom>
        </p:spPr>
      </p:pic>
      <p:sp>
        <p:nvSpPr>
          <p:cNvPr id="3" name="TextBox 2"/>
          <p:cNvSpPr txBox="1"/>
          <p:nvPr/>
        </p:nvSpPr>
        <p:spPr>
          <a:xfrm>
            <a:off x="1493269" y="1533879"/>
            <a:ext cx="5334000" cy="1938992"/>
          </a:xfrm>
          <a:prstGeom prst="rect">
            <a:avLst/>
          </a:prstGeom>
          <a:noFill/>
        </p:spPr>
        <p:txBody>
          <a:bodyPr wrap="square" rtlCol="0">
            <a:spAutoFit/>
          </a:bodyPr>
          <a:lstStyle/>
          <a:p>
            <a:r>
              <a:rPr lang="en-US" sz="4000" b="1" dirty="0">
                <a:solidFill>
                  <a:srgbClr val="002060"/>
                </a:solidFill>
                <a:latin typeface="Arial" pitchFamily="34" charset="0"/>
                <a:cs typeface="Arial" pitchFamily="34" charset="0"/>
              </a:rPr>
              <a:t>GROUNDS FOR DISQUALIFICATION OF NOMINATIONS</a:t>
            </a:r>
          </a:p>
        </p:txBody>
      </p:sp>
    </p:spTree>
    <p:extLst>
      <p:ext uri="{BB962C8B-B14F-4D97-AF65-F5344CB8AC3E}">
        <p14:creationId xmlns:p14="http://schemas.microsoft.com/office/powerpoint/2010/main" val="7527978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8392D0-8055-E44F-B0EA-578CA2DB2AAB}"/>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p:cNvSpPr txBox="1">
            <a:spLocks/>
          </p:cNvSpPr>
          <p:nvPr/>
        </p:nvSpPr>
        <p:spPr>
          <a:xfrm>
            <a:off x="763930" y="787078"/>
            <a:ext cx="9606986" cy="5660021"/>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defRPr/>
            </a:pPr>
            <a:endParaRPr lang="en-PH" sz="750" dirty="0">
              <a:solidFill>
                <a:schemeClr val="tx1"/>
              </a:solidFill>
            </a:endParaRPr>
          </a:p>
          <a:p>
            <a:pPr marL="510779" indent="-335756" algn="just">
              <a:buFont typeface="Arial" pitchFamily="34" charset="0"/>
              <a:buAutoNum type="alphaUcPeriod"/>
              <a:defRPr/>
            </a:pPr>
            <a:r>
              <a:rPr lang="en-PH" sz="1900" dirty="0">
                <a:solidFill>
                  <a:schemeClr val="tx1"/>
                </a:solidFill>
                <a:latin typeface="Arial" panose="020B0604020202020204" pitchFamily="34" charset="0"/>
                <a:cs typeface="Arial" panose="020B0604020202020204" pitchFamily="34" charset="0"/>
              </a:rPr>
              <a:t>Non-compliance with the guidelines on submission of complete documentary requirements (no agency endorsement, observance of deadline, accuracy and completeness of information required in the nomination form, maximum number of pages for the accomplishment write-up, clearances and other required documents) shall render the nominee ineligible for the Search</a:t>
            </a:r>
          </a:p>
          <a:p>
            <a:pPr marL="510779" indent="-335756" algn="just">
              <a:buFont typeface="Arial" pitchFamily="34" charset="0"/>
              <a:buAutoNum type="alphaUcPeriod"/>
              <a:defRPr/>
            </a:pPr>
            <a:endParaRPr lang="en-PH" sz="1900" dirty="0">
              <a:solidFill>
                <a:schemeClr val="tx1"/>
              </a:solidFill>
              <a:latin typeface="Arial" panose="020B0604020202020204" pitchFamily="34" charset="0"/>
              <a:cs typeface="Arial" panose="020B0604020202020204" pitchFamily="34" charset="0"/>
            </a:endParaRPr>
          </a:p>
          <a:p>
            <a:pPr marL="510779" indent="-335756" algn="just">
              <a:buFont typeface="Arial" pitchFamily="34" charset="0"/>
              <a:buAutoNum type="alphaUcPeriod"/>
              <a:defRPr/>
            </a:pPr>
            <a:r>
              <a:rPr lang="en-PH" sz="1900" dirty="0">
                <a:solidFill>
                  <a:schemeClr val="tx1"/>
                </a:solidFill>
                <a:latin typeface="Arial" panose="020B0604020202020204" pitchFamily="34" charset="0"/>
                <a:cs typeface="Arial" panose="020B0604020202020204" pitchFamily="34" charset="0"/>
              </a:rPr>
              <a:t>Non-compliance with the obligation to refund COA central office-approved or confirmed disallowance or benefit/s </a:t>
            </a:r>
          </a:p>
          <a:p>
            <a:pPr marL="510779" indent="-335756" algn="just">
              <a:buFont typeface="Arial" pitchFamily="34" charset="0"/>
              <a:buAutoNum type="alphaUcPeriod"/>
              <a:defRPr/>
            </a:pPr>
            <a:endParaRPr lang="en-PH" sz="1900" b="1" dirty="0">
              <a:solidFill>
                <a:schemeClr val="tx1"/>
              </a:solidFill>
              <a:latin typeface="Arial" panose="020B0604020202020204" pitchFamily="34" charset="0"/>
              <a:cs typeface="Arial" panose="020B0604020202020204" pitchFamily="34" charset="0"/>
            </a:endParaRPr>
          </a:p>
          <a:p>
            <a:pPr marL="510779" indent="-335756" algn="just">
              <a:buFont typeface="Arial" pitchFamily="34" charset="0"/>
              <a:buAutoNum type="alphaUcPeriod"/>
              <a:defRPr/>
            </a:pPr>
            <a:r>
              <a:rPr lang="en-PH" sz="1900" dirty="0">
                <a:solidFill>
                  <a:schemeClr val="tx1"/>
                </a:solidFill>
                <a:latin typeface="Arial" panose="020B0604020202020204" pitchFamily="34" charset="0"/>
                <a:cs typeface="Arial" panose="020B0604020202020204" pitchFamily="34" charset="0"/>
              </a:rPr>
              <a:t>Any misrepresentation made in any of the documents submitted shall be a ground for disqualification and for disciplinary action against the certifying nominee/authority pursuant to applicable CS laws and rules</a:t>
            </a:r>
          </a:p>
          <a:p>
            <a:pPr marL="510779" indent="-335756" algn="just">
              <a:buFont typeface="Arial" pitchFamily="34" charset="0"/>
              <a:buAutoNum type="alphaUcPeriod"/>
              <a:defRPr/>
            </a:pPr>
            <a:endParaRPr lang="en-PH" sz="1900" dirty="0">
              <a:solidFill>
                <a:schemeClr val="tx1"/>
              </a:solidFill>
              <a:latin typeface="Arial" panose="020B0604020202020204" pitchFamily="34" charset="0"/>
              <a:cs typeface="Arial" panose="020B0604020202020204" pitchFamily="34" charset="0"/>
            </a:endParaRPr>
          </a:p>
          <a:p>
            <a:pPr marL="423863" indent="-248841" algn="just">
              <a:defRPr/>
            </a:pPr>
            <a:r>
              <a:rPr lang="en-PH" sz="1900" dirty="0">
                <a:solidFill>
                  <a:schemeClr val="tx1"/>
                </a:solidFill>
              </a:rPr>
              <a:t>D. </a:t>
            </a:r>
            <a:r>
              <a:rPr lang="en-PH" sz="1900" dirty="0">
                <a:solidFill>
                  <a:schemeClr val="tx1"/>
                </a:solidFill>
                <a:latin typeface="Arial" panose="020B0604020202020204" pitchFamily="34" charset="0"/>
                <a:cs typeface="Arial" panose="020B0604020202020204" pitchFamily="34" charset="0"/>
              </a:rPr>
              <a:t>A Nominee requesting Member/s of the Committee on Awards and/or Member/s of the HAP Secretariat, directly or thru intermediaries, special </a:t>
            </a:r>
            <a:r>
              <a:rPr lang="en-PH" sz="1900" dirty="0" err="1">
                <a:solidFill>
                  <a:schemeClr val="tx1"/>
                </a:solidFill>
                <a:latin typeface="Arial" panose="020B0604020202020204" pitchFamily="34" charset="0"/>
                <a:cs typeface="Arial" panose="020B0604020202020204" pitchFamily="34" charset="0"/>
              </a:rPr>
              <a:t>favor</a:t>
            </a:r>
            <a:r>
              <a:rPr lang="en-PH" sz="1900" dirty="0">
                <a:solidFill>
                  <a:schemeClr val="tx1"/>
                </a:solidFill>
                <a:latin typeface="Arial" panose="020B0604020202020204" pitchFamily="34" charset="0"/>
                <a:cs typeface="Arial" panose="020B0604020202020204" pitchFamily="34" charset="0"/>
              </a:rPr>
              <a:t> or consideration</a:t>
            </a:r>
          </a:p>
          <a:p>
            <a:pPr marL="348854" indent="-173831" algn="just">
              <a:defRPr/>
            </a:pPr>
            <a:endParaRPr lang="en-PH" sz="1900" dirty="0">
              <a:solidFill>
                <a:schemeClr val="tx1"/>
              </a:solidFill>
              <a:latin typeface="Arial" panose="020B0604020202020204" pitchFamily="34" charset="0"/>
              <a:cs typeface="Arial" panose="020B0604020202020204" pitchFamily="34" charset="0"/>
            </a:endParaRPr>
          </a:p>
          <a:p>
            <a:pPr marL="423863" indent="-248841" algn="just">
              <a:defRPr/>
            </a:pPr>
            <a:r>
              <a:rPr lang="en-PH" sz="1900" dirty="0">
                <a:solidFill>
                  <a:schemeClr val="tx1"/>
                </a:solidFill>
                <a:latin typeface="Arial" panose="020B0604020202020204" pitchFamily="34" charset="0"/>
                <a:cs typeface="Arial" panose="020B0604020202020204" pitchFamily="34" charset="0"/>
              </a:rPr>
              <a:t>E. Group members with lacking documentary requirements shall be automatically removed from the team and shall be considered ineligible to/disqualified from the Search</a:t>
            </a:r>
          </a:p>
          <a:p>
            <a:pPr marL="423863" indent="-248841" algn="just">
              <a:defRPr/>
            </a:pPr>
            <a:endParaRPr lang="en-PH" sz="1900" dirty="0">
              <a:solidFill>
                <a:schemeClr val="tx1"/>
              </a:solidFill>
              <a:latin typeface="Arial" panose="020B0604020202020204" pitchFamily="34" charset="0"/>
              <a:cs typeface="Arial" panose="020B0604020202020204" pitchFamily="34" charset="0"/>
            </a:endParaRPr>
          </a:p>
          <a:p>
            <a:pPr marL="423863" indent="-248841" algn="just">
              <a:defRPr/>
            </a:pPr>
            <a:r>
              <a:rPr lang="en-PH" sz="1900" dirty="0">
                <a:solidFill>
                  <a:schemeClr val="tx1"/>
                </a:solidFill>
                <a:latin typeface="Arial" panose="020B0604020202020204" pitchFamily="34" charset="0"/>
                <a:cs typeface="Arial" panose="020B0604020202020204" pitchFamily="34" charset="0"/>
              </a:rPr>
              <a:t>F.  Nominee, whether individual or member of a group, who was conferred the award in the same or different category within the last five years prior to the nomination  period shall be disqualified from the Search</a:t>
            </a:r>
          </a:p>
          <a:p>
            <a:pPr marL="175023" algn="just">
              <a:defRPr/>
            </a:pPr>
            <a:r>
              <a:rPr lang="en-PH" sz="18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876911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8392D0-8055-E44F-B0EA-578CA2DB2AAB}"/>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p:cNvSpPr txBox="1"/>
          <p:nvPr/>
        </p:nvSpPr>
        <p:spPr>
          <a:xfrm>
            <a:off x="2799139" y="388956"/>
            <a:ext cx="6618898" cy="584775"/>
          </a:xfrm>
          <a:prstGeom prst="rect">
            <a:avLst/>
          </a:prstGeom>
          <a:noFill/>
        </p:spPr>
        <p:txBody>
          <a:bodyPr wrap="square" rtlCol="0">
            <a:spAutoFit/>
          </a:bodyPr>
          <a:lstStyle/>
          <a:p>
            <a:r>
              <a:rPr lang="en-US" sz="3200" b="1" dirty="0">
                <a:latin typeface="Arial" pitchFamily="34" charset="0"/>
                <a:cs typeface="Arial" pitchFamily="34" charset="0"/>
              </a:rPr>
              <a:t>SUBMISSION OF NOMINATIONS</a:t>
            </a:r>
          </a:p>
        </p:txBody>
      </p:sp>
      <p:sp>
        <p:nvSpPr>
          <p:cNvPr id="4" name="Content Placeholder 2">
            <a:extLst>
              <a:ext uri="{FF2B5EF4-FFF2-40B4-BE49-F238E27FC236}">
                <a16:creationId xmlns:a16="http://schemas.microsoft.com/office/drawing/2014/main" id="{BC65978C-2CE7-4B70-BBCF-09AE459B295F}"/>
              </a:ext>
            </a:extLst>
          </p:cNvPr>
          <p:cNvSpPr txBox="1">
            <a:spLocks/>
          </p:cNvSpPr>
          <p:nvPr/>
        </p:nvSpPr>
        <p:spPr>
          <a:xfrm>
            <a:off x="1305095" y="2013858"/>
            <a:ext cx="9606986" cy="338821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en-PH" sz="4400" b="1" dirty="0">
                <a:solidFill>
                  <a:schemeClr val="tx1"/>
                </a:solidFill>
                <a:latin typeface="Arial" panose="020B0604020202020204" pitchFamily="34" charset="0"/>
                <a:cs typeface="Arial" panose="020B0604020202020204" pitchFamily="34" charset="0"/>
              </a:rPr>
              <a:t>Deadline: 31 March 2024</a:t>
            </a:r>
          </a:p>
          <a:p>
            <a:pPr>
              <a:defRPr/>
            </a:pPr>
            <a:endParaRPr lang="en-PH" sz="4400" b="1" dirty="0">
              <a:solidFill>
                <a:schemeClr val="tx1"/>
              </a:solidFill>
              <a:latin typeface="Arial" panose="020B0604020202020204" pitchFamily="34" charset="0"/>
              <a:cs typeface="Arial" panose="020B0604020202020204" pitchFamily="34" charset="0"/>
            </a:endParaRPr>
          </a:p>
          <a:p>
            <a:pPr>
              <a:defRPr/>
            </a:pPr>
            <a:r>
              <a:rPr lang="en-PH" sz="4400" i="1" dirty="0">
                <a:solidFill>
                  <a:schemeClr val="tx1"/>
                </a:solidFill>
                <a:latin typeface="Arial" panose="020B0604020202020204" pitchFamily="34" charset="0"/>
                <a:cs typeface="Arial" panose="020B0604020202020204" pitchFamily="34" charset="0"/>
              </a:rPr>
              <a:t>Submit via email to your CSC Regional or Field Office</a:t>
            </a:r>
            <a:endParaRPr lang="en-PH" sz="40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5433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8392D0-8055-E44F-B0EA-578CA2DB2AAB}"/>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p:cNvSpPr txBox="1"/>
          <p:nvPr/>
        </p:nvSpPr>
        <p:spPr>
          <a:xfrm>
            <a:off x="3275634" y="2789499"/>
            <a:ext cx="6516547" cy="1015663"/>
          </a:xfrm>
          <a:prstGeom prst="rect">
            <a:avLst/>
          </a:prstGeom>
          <a:noFill/>
        </p:spPr>
        <p:txBody>
          <a:bodyPr wrap="square" rtlCol="0">
            <a:spAutoFit/>
          </a:bodyPr>
          <a:lstStyle/>
          <a:p>
            <a:r>
              <a:rPr lang="en-US" sz="6000" b="1" dirty="0">
                <a:latin typeface="Arial" panose="020B0604020202020204" pitchFamily="34" charset="0"/>
                <a:cs typeface="Arial" panose="020B0604020202020204" pitchFamily="34" charset="0"/>
              </a:rPr>
              <a:t>THANK YOU!</a:t>
            </a:r>
            <a:endParaRPr lang="en-PH"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4404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8392D0-8055-E44F-B0EA-578CA2DB2AAB}"/>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p:cNvSpPr txBox="1"/>
          <p:nvPr/>
        </p:nvSpPr>
        <p:spPr>
          <a:xfrm>
            <a:off x="509287" y="1145894"/>
            <a:ext cx="4190036" cy="4524315"/>
          </a:xfrm>
          <a:prstGeom prst="rect">
            <a:avLst/>
          </a:prstGeom>
          <a:noFill/>
        </p:spPr>
        <p:txBody>
          <a:bodyPr wrap="square" rtlCol="0">
            <a:spAutoFit/>
          </a:bodyPr>
          <a:lstStyle/>
          <a:p>
            <a:pPr algn="just"/>
            <a:r>
              <a:rPr lang="en-US" sz="2000" b="1" dirty="0">
                <a:latin typeface="Arial" pitchFamily="34" charset="0"/>
                <a:cs typeface="Arial" pitchFamily="34" charset="0"/>
              </a:rPr>
              <a:t>Civil Service Commission </a:t>
            </a:r>
            <a:r>
              <a:rPr lang="en-US" sz="2000" b="1" dirty="0" err="1">
                <a:latin typeface="Arial" pitchFamily="34" charset="0"/>
                <a:cs typeface="Arial" pitchFamily="34" charset="0"/>
              </a:rPr>
              <a:t>Pagasa</a:t>
            </a:r>
            <a:r>
              <a:rPr lang="en-US" sz="2000" b="1" dirty="0">
                <a:latin typeface="Arial" pitchFamily="34" charset="0"/>
                <a:cs typeface="Arial" pitchFamily="34" charset="0"/>
              </a:rPr>
              <a:t> Award </a:t>
            </a:r>
            <a:r>
              <a:rPr lang="en-US" sz="2000" dirty="0">
                <a:latin typeface="Arial" pitchFamily="34" charset="0"/>
                <a:cs typeface="Arial" pitchFamily="34" charset="0"/>
              </a:rPr>
              <a:t>is conferred on an individual or group </a:t>
            </a:r>
            <a:r>
              <a:rPr lang="en-US" sz="2000" b="1" dirty="0">
                <a:latin typeface="Arial" pitchFamily="34" charset="0"/>
                <a:cs typeface="Arial" pitchFamily="34" charset="0"/>
              </a:rPr>
              <a:t>comprised of five members </a:t>
            </a:r>
            <a:r>
              <a:rPr lang="en-US" sz="2000" dirty="0">
                <a:latin typeface="Arial" pitchFamily="34" charset="0"/>
                <a:cs typeface="Arial" pitchFamily="34" charset="0"/>
              </a:rPr>
              <a:t>for outstanding contributions resulting from an idea or performance which directly benefit more than one department of the government</a:t>
            </a:r>
          </a:p>
          <a:p>
            <a:pPr algn="just"/>
            <a:endParaRPr lang="en-US" sz="2000" dirty="0">
              <a:latin typeface="Arial" pitchFamily="34" charset="0"/>
              <a:cs typeface="Arial" pitchFamily="34" charset="0"/>
            </a:endParaRPr>
          </a:p>
          <a:p>
            <a:pPr algn="just"/>
            <a:r>
              <a:rPr lang="en-US" i="1" dirty="0">
                <a:latin typeface="Arial" panose="020B0604020202020204" pitchFamily="34" charset="0"/>
                <a:cs typeface="Arial" pitchFamily="34" charset="0"/>
              </a:rPr>
              <a:t>(pursuant to Section 6 (b), Rule X. Employee Suggestions and Incentives Awards System of the Omnibus Rules Implementing Book V of Executive Order No. 292 and Other Pertinent Civil Service Laws)</a:t>
            </a:r>
          </a:p>
        </p:txBody>
      </p:sp>
      <p:pic>
        <p:nvPicPr>
          <p:cNvPr id="7" name="Picture 6">
            <a:extLst>
              <a:ext uri="{FF2B5EF4-FFF2-40B4-BE49-F238E27FC236}">
                <a16:creationId xmlns:a16="http://schemas.microsoft.com/office/drawing/2014/main" id="{C0CB5189-572C-486B-A9E2-4A9D18B8C0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8611" y="485503"/>
            <a:ext cx="2816584" cy="4227518"/>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DEF957F7-5A22-4775-9212-323E23202E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5112" y="1307697"/>
            <a:ext cx="3183944" cy="2121303"/>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251BF949-9271-4247-A4F4-CBFC8BD37B46}"/>
              </a:ext>
            </a:extLst>
          </p:cNvPr>
          <p:cNvSpPr txBox="1"/>
          <p:nvPr/>
        </p:nvSpPr>
        <p:spPr>
          <a:xfrm>
            <a:off x="8570735" y="3508439"/>
            <a:ext cx="3152698" cy="523220"/>
          </a:xfrm>
          <a:prstGeom prst="rect">
            <a:avLst/>
          </a:prstGeom>
          <a:noFill/>
        </p:spPr>
        <p:txBody>
          <a:bodyPr wrap="square" rtlCol="0">
            <a:spAutoFit/>
          </a:bodyPr>
          <a:lstStyle/>
          <a:p>
            <a:pPr algn="ctr"/>
            <a:r>
              <a:rPr lang="en-US" sz="1400" dirty="0">
                <a:solidFill>
                  <a:schemeClr val="accent1">
                    <a:lumMod val="50000"/>
                  </a:schemeClr>
                </a:solidFill>
                <a:latin typeface="Arial" panose="020B0604020202020204" pitchFamily="34" charset="0"/>
                <a:cs typeface="Arial" panose="020B0604020202020204" pitchFamily="34" charset="0"/>
              </a:rPr>
              <a:t>Reverse side bears the seal of the CSC</a:t>
            </a:r>
          </a:p>
        </p:txBody>
      </p:sp>
      <p:sp>
        <p:nvSpPr>
          <p:cNvPr id="10" name="TextBox 9">
            <a:extLst>
              <a:ext uri="{FF2B5EF4-FFF2-40B4-BE49-F238E27FC236}">
                <a16:creationId xmlns:a16="http://schemas.microsoft.com/office/drawing/2014/main" id="{8941F8D8-B3B0-484E-86B2-2E10150DC482}"/>
              </a:ext>
            </a:extLst>
          </p:cNvPr>
          <p:cNvSpPr txBox="1"/>
          <p:nvPr/>
        </p:nvSpPr>
        <p:spPr>
          <a:xfrm>
            <a:off x="5128823" y="4843898"/>
            <a:ext cx="3152698" cy="1169551"/>
          </a:xfrm>
          <a:prstGeom prst="rect">
            <a:avLst/>
          </a:prstGeom>
          <a:noFill/>
        </p:spPr>
        <p:txBody>
          <a:bodyPr wrap="square" rtlCol="0">
            <a:spAutoFit/>
          </a:bodyPr>
          <a:lstStyle/>
          <a:p>
            <a:pPr algn="ctr"/>
            <a:r>
              <a:rPr lang="en-US" sz="1400" dirty="0">
                <a:solidFill>
                  <a:schemeClr val="accent1">
                    <a:lumMod val="50000"/>
                  </a:schemeClr>
                </a:solidFill>
                <a:latin typeface="Arial" panose="020B0604020202020204" pitchFamily="34" charset="0"/>
                <a:cs typeface="Arial" panose="020B0604020202020204" pitchFamily="34" charset="0"/>
              </a:rPr>
              <a:t>Face of the medallion features the ancient Filipino Alphabet </a:t>
            </a:r>
            <a:r>
              <a:rPr lang="en-US" sz="1400" i="1" dirty="0">
                <a:solidFill>
                  <a:schemeClr val="accent1">
                    <a:lumMod val="50000"/>
                  </a:schemeClr>
                </a:solidFill>
                <a:latin typeface="Arial" panose="020B0604020202020204" pitchFamily="34" charset="0"/>
                <a:cs typeface="Arial" panose="020B0604020202020204" pitchFamily="34" charset="0"/>
              </a:rPr>
              <a:t>Pa</a:t>
            </a:r>
            <a:r>
              <a:rPr lang="en-US" sz="1400" dirty="0">
                <a:solidFill>
                  <a:schemeClr val="accent1">
                    <a:lumMod val="50000"/>
                  </a:schemeClr>
                </a:solidFill>
                <a:latin typeface="Arial" panose="020B0604020202020204" pitchFamily="34" charset="0"/>
                <a:cs typeface="Arial" panose="020B0604020202020204" pitchFamily="34" charset="0"/>
              </a:rPr>
              <a:t>, which symbolizes the </a:t>
            </a:r>
            <a:r>
              <a:rPr lang="en-US" sz="1400" i="1" dirty="0" err="1">
                <a:solidFill>
                  <a:schemeClr val="accent1">
                    <a:lumMod val="50000"/>
                  </a:schemeClr>
                </a:solidFill>
                <a:latin typeface="Arial" panose="020B0604020202020204" pitchFamily="34" charset="0"/>
                <a:cs typeface="Arial" panose="020B0604020202020204" pitchFamily="34" charset="0"/>
              </a:rPr>
              <a:t>Pagasa</a:t>
            </a:r>
            <a:r>
              <a:rPr lang="en-US" sz="1400" dirty="0">
                <a:solidFill>
                  <a:schemeClr val="accent1">
                    <a:lumMod val="50000"/>
                  </a:schemeClr>
                </a:solidFill>
                <a:latin typeface="Arial" pitchFamily="34" charset="0"/>
                <a:cs typeface="Arial" pitchFamily="34" charset="0"/>
              </a:rPr>
              <a:t> Award embossed in a background of frosted gold</a:t>
            </a:r>
          </a:p>
        </p:txBody>
      </p:sp>
    </p:spTree>
    <p:extLst>
      <p:ext uri="{BB962C8B-B14F-4D97-AF65-F5344CB8AC3E}">
        <p14:creationId xmlns:p14="http://schemas.microsoft.com/office/powerpoint/2010/main" val="2652323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8392D0-8055-E44F-B0EA-578CA2DB2AAB}"/>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p:cNvSpPr txBox="1"/>
          <p:nvPr/>
        </p:nvSpPr>
        <p:spPr>
          <a:xfrm>
            <a:off x="381000" y="111264"/>
            <a:ext cx="8534400" cy="830997"/>
          </a:xfrm>
          <a:prstGeom prst="rect">
            <a:avLst/>
          </a:prstGeom>
          <a:noFill/>
        </p:spPr>
        <p:txBody>
          <a:bodyPr wrap="square" rtlCol="0">
            <a:spAutoFit/>
          </a:bodyPr>
          <a:lstStyle/>
          <a:p>
            <a:r>
              <a:rPr lang="en-US" sz="2400" b="1" i="1" dirty="0">
                <a:latin typeface="Arial" pitchFamily="34" charset="0"/>
                <a:cs typeface="Arial" pitchFamily="34" charset="0"/>
              </a:rPr>
              <a:t>B. Adherence to the Highest Standards of Exemplary Conduct and Ethical Behavior</a:t>
            </a:r>
          </a:p>
        </p:txBody>
      </p:sp>
      <p:sp>
        <p:nvSpPr>
          <p:cNvPr id="4" name="Content Placeholder 2"/>
          <p:cNvSpPr txBox="1">
            <a:spLocks/>
          </p:cNvSpPr>
          <p:nvPr/>
        </p:nvSpPr>
        <p:spPr bwMode="auto">
          <a:xfrm>
            <a:off x="428263" y="1504710"/>
            <a:ext cx="5248150" cy="412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864" tIns="9144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182563" indent="0" algn="just" eaLnBrk="1" hangingPunct="1">
              <a:buFontTx/>
              <a:buNone/>
              <a:defRPr/>
            </a:pPr>
            <a:r>
              <a:rPr lang="en-PH" altLang="en-US" sz="1600" b="1" kern="0" dirty="0">
                <a:latin typeface="Arial" panose="020B0604020202020204" pitchFamily="34" charset="0"/>
                <a:cs typeface="Arial" panose="020B0604020202020204" pitchFamily="34" charset="0"/>
              </a:rPr>
              <a:t>Outstanding Public Officials and Employees or</a:t>
            </a:r>
            <a:r>
              <a:rPr lang="en-PH" altLang="en-US" sz="1600" b="1" i="1" kern="0" dirty="0">
                <a:latin typeface="Arial" panose="020B0604020202020204" pitchFamily="34" charset="0"/>
                <a:cs typeface="Arial" panose="020B0604020202020204" pitchFamily="34" charset="0"/>
              </a:rPr>
              <a:t> </a:t>
            </a:r>
            <a:r>
              <a:rPr lang="en-PH" altLang="en-US" sz="1600" b="1" i="1" kern="0" dirty="0" err="1">
                <a:latin typeface="Arial" panose="020B0604020202020204" pitchFamily="34" charset="0"/>
                <a:cs typeface="Arial" panose="020B0604020202020204" pitchFamily="34" charset="0"/>
              </a:rPr>
              <a:t>Dangal</a:t>
            </a:r>
            <a:r>
              <a:rPr lang="en-PH" altLang="en-US" sz="1600" b="1" i="1" kern="0" dirty="0">
                <a:latin typeface="Arial" panose="020B0604020202020204" pitchFamily="34" charset="0"/>
                <a:cs typeface="Arial" panose="020B0604020202020204" pitchFamily="34" charset="0"/>
              </a:rPr>
              <a:t> ng Bayan </a:t>
            </a:r>
            <a:r>
              <a:rPr lang="en-PH" altLang="en-US" sz="1600" b="1" kern="0" dirty="0">
                <a:latin typeface="Arial" panose="020B0604020202020204" pitchFamily="34" charset="0"/>
                <a:cs typeface="Arial" panose="020B0604020202020204" pitchFamily="34" charset="0"/>
              </a:rPr>
              <a:t>Award </a:t>
            </a:r>
            <a:r>
              <a:rPr lang="en-PH" altLang="en-US" sz="1600" kern="0" dirty="0">
                <a:latin typeface="Arial" panose="020B0604020202020204" pitchFamily="34" charset="0"/>
                <a:cs typeface="Arial" panose="020B0604020202020204" pitchFamily="34" charset="0"/>
              </a:rPr>
              <a:t>is conferred to an individual for performance of an extraordinary act or public service and consistent demonstration of exemplary ethical behavior on the basis of observance of the eight norms of conduct provided under RA 6713 or the Code of Conduct and Ethical Standards for Public Officials and Employees</a:t>
            </a:r>
          </a:p>
          <a:p>
            <a:pPr marL="438150" indent="0" eaLnBrk="1" hangingPunct="1">
              <a:buFontTx/>
              <a:buNone/>
              <a:defRPr/>
            </a:pPr>
            <a:endParaRPr lang="en-PH" altLang="en-US" sz="800" kern="0" dirty="0">
              <a:latin typeface="Arial" panose="020B0604020202020204" pitchFamily="34" charset="0"/>
              <a:cs typeface="Arial" panose="020B0604020202020204" pitchFamily="34" charset="0"/>
            </a:endParaRPr>
          </a:p>
          <a:p>
            <a:pPr marL="182563" indent="0" algn="just" eaLnBrk="1" hangingPunct="1">
              <a:spcBef>
                <a:spcPts val="0"/>
              </a:spcBef>
              <a:buFontTx/>
              <a:buAutoNum type="arabicPeriod"/>
              <a:defRPr/>
            </a:pPr>
            <a:r>
              <a:rPr lang="en-PH" altLang="en-US" sz="1300" kern="0" dirty="0">
                <a:latin typeface="Arial" panose="020B0604020202020204" pitchFamily="34" charset="0"/>
                <a:cs typeface="Arial" panose="020B0604020202020204" pitchFamily="34" charset="0"/>
              </a:rPr>
              <a:t>Commitment to public interest    5. Responsiveness to the public</a:t>
            </a:r>
          </a:p>
          <a:p>
            <a:pPr marL="182563" indent="0" algn="just" eaLnBrk="1" hangingPunct="1">
              <a:spcBef>
                <a:spcPts val="0"/>
              </a:spcBef>
              <a:buFontTx/>
              <a:buAutoNum type="arabicPeriod"/>
              <a:defRPr/>
            </a:pPr>
            <a:r>
              <a:rPr lang="en-PH" altLang="en-US" sz="1300" kern="0" dirty="0">
                <a:latin typeface="Arial" panose="020B0604020202020204" pitchFamily="34" charset="0"/>
                <a:cs typeface="Arial" panose="020B0604020202020204" pitchFamily="34" charset="0"/>
              </a:rPr>
              <a:t>Professionalism                          6. Nationalism and patriotism</a:t>
            </a:r>
          </a:p>
          <a:p>
            <a:pPr marL="182563" indent="0" algn="just" eaLnBrk="1" hangingPunct="1">
              <a:spcBef>
                <a:spcPts val="0"/>
              </a:spcBef>
              <a:buFontTx/>
              <a:buAutoNum type="arabicPeriod"/>
              <a:defRPr/>
            </a:pPr>
            <a:r>
              <a:rPr lang="en-PH" altLang="en-US" sz="1300" kern="0" dirty="0">
                <a:latin typeface="Arial" panose="020B0604020202020204" pitchFamily="34" charset="0"/>
                <a:cs typeface="Arial" panose="020B0604020202020204" pitchFamily="34" charset="0"/>
              </a:rPr>
              <a:t>Justness and sincerity                7. Commitment to democracy</a:t>
            </a:r>
          </a:p>
          <a:p>
            <a:pPr marL="182563" indent="0" algn="just" eaLnBrk="1" hangingPunct="1">
              <a:spcBef>
                <a:spcPts val="0"/>
              </a:spcBef>
              <a:buFontTx/>
              <a:buAutoNum type="arabicPeriod"/>
              <a:defRPr/>
            </a:pPr>
            <a:r>
              <a:rPr lang="en-PH" altLang="en-US" sz="1300" kern="0" dirty="0">
                <a:latin typeface="Arial" panose="020B0604020202020204" pitchFamily="34" charset="0"/>
                <a:cs typeface="Arial" panose="020B0604020202020204" pitchFamily="34" charset="0"/>
              </a:rPr>
              <a:t>Political neutrality                       8. Simple living</a:t>
            </a:r>
          </a:p>
          <a:p>
            <a:pPr marL="92075" indent="0" algn="just" eaLnBrk="1" hangingPunct="1">
              <a:buNone/>
              <a:defRPr/>
            </a:pPr>
            <a:endParaRPr lang="en-US" sz="1300" i="1" kern="0" dirty="0">
              <a:latin typeface="Arial" panose="020B0604020202020204" pitchFamily="34" charset="0"/>
              <a:cs typeface="Arial" panose="020B0604020202020204" pitchFamily="34" charset="0"/>
            </a:endParaRPr>
          </a:p>
          <a:p>
            <a:pPr marL="92075" indent="0" algn="just" eaLnBrk="1" hangingPunct="1">
              <a:buNone/>
              <a:defRPr/>
            </a:pPr>
            <a:r>
              <a:rPr lang="en-US" sz="1600" i="1" dirty="0">
                <a:latin typeface="Arial" pitchFamily="34" charset="0"/>
                <a:cs typeface="Arial" pitchFamily="34" charset="0"/>
              </a:rPr>
              <a:t>(pursuant to Section 6 of Republic Act No. 6713 or the Code of Conduct and Ethical Standards for Public Officials and Employees)</a:t>
            </a:r>
            <a:endParaRPr lang="en-US" sz="1600" b="1" i="1" dirty="0">
              <a:latin typeface="Arial" pitchFamily="34" charset="0"/>
              <a:cs typeface="Arial" pitchFamily="34" charset="0"/>
            </a:endParaRPr>
          </a:p>
          <a:p>
            <a:pPr marL="92075" indent="0" algn="just" eaLnBrk="1" hangingPunct="1">
              <a:buNone/>
              <a:defRPr/>
            </a:pPr>
            <a:endParaRPr lang="en-PH" altLang="en-US" sz="1300" i="1" kern="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D087ADF-BA68-47D1-90B8-CD3D7F9DEC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4676" y="942261"/>
            <a:ext cx="2580199" cy="387272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7DD7546B-307B-4F7E-9B7B-A8C8F03F21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3138" y="1454888"/>
            <a:ext cx="2784947" cy="1855471"/>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5DFB1130-2AC9-421A-A977-B18E93A12EAF}"/>
              </a:ext>
            </a:extLst>
          </p:cNvPr>
          <p:cNvSpPr txBox="1"/>
          <p:nvPr/>
        </p:nvSpPr>
        <p:spPr>
          <a:xfrm>
            <a:off x="9340770" y="3446522"/>
            <a:ext cx="2365592" cy="954107"/>
          </a:xfrm>
          <a:prstGeom prst="rect">
            <a:avLst/>
          </a:prstGeom>
          <a:noFill/>
        </p:spPr>
        <p:txBody>
          <a:bodyPr wrap="square" rtlCol="0">
            <a:spAutoFit/>
          </a:bodyPr>
          <a:lstStyle/>
          <a:p>
            <a:pPr algn="ctr"/>
            <a:r>
              <a:rPr lang="en-US" sz="1400" dirty="0">
                <a:solidFill>
                  <a:schemeClr val="accent1">
                    <a:lumMod val="50000"/>
                  </a:schemeClr>
                </a:solidFill>
                <a:latin typeface="Arial" panose="020B0604020202020204" pitchFamily="34" charset="0"/>
                <a:cs typeface="Arial" panose="020B0604020202020204" pitchFamily="34" charset="0"/>
              </a:rPr>
              <a:t>Reverse side bears the logos of the Civil Service Commission and the Office of the Ombudsman</a:t>
            </a:r>
          </a:p>
        </p:txBody>
      </p:sp>
      <p:sp>
        <p:nvSpPr>
          <p:cNvPr id="10" name="TextBox 9">
            <a:extLst>
              <a:ext uri="{FF2B5EF4-FFF2-40B4-BE49-F238E27FC236}">
                <a16:creationId xmlns:a16="http://schemas.microsoft.com/office/drawing/2014/main" id="{D620CCB9-0790-47F0-911B-09B384F7C1DF}"/>
              </a:ext>
            </a:extLst>
          </p:cNvPr>
          <p:cNvSpPr txBox="1"/>
          <p:nvPr/>
        </p:nvSpPr>
        <p:spPr>
          <a:xfrm>
            <a:off x="6104677" y="4950279"/>
            <a:ext cx="2580198" cy="1384995"/>
          </a:xfrm>
          <a:prstGeom prst="rect">
            <a:avLst/>
          </a:prstGeom>
          <a:noFill/>
        </p:spPr>
        <p:txBody>
          <a:bodyPr wrap="square" rtlCol="0">
            <a:spAutoFit/>
          </a:bodyPr>
          <a:lstStyle/>
          <a:p>
            <a:pPr algn="ctr"/>
            <a:r>
              <a:rPr lang="en-US" sz="1400" dirty="0">
                <a:solidFill>
                  <a:schemeClr val="accent1">
                    <a:lumMod val="50000"/>
                  </a:schemeClr>
                </a:solidFill>
                <a:latin typeface="Arial" panose="020B0604020202020204" pitchFamily="34" charset="0"/>
                <a:cs typeface="Arial" panose="020B0604020202020204" pitchFamily="34" charset="0"/>
              </a:rPr>
              <a:t>Face of the medallion features the logo of the </a:t>
            </a:r>
            <a:r>
              <a:rPr lang="en-US" sz="1400" i="1" dirty="0" err="1">
                <a:solidFill>
                  <a:schemeClr val="accent1">
                    <a:lumMod val="50000"/>
                  </a:schemeClr>
                </a:solidFill>
                <a:latin typeface="Arial" panose="020B0604020202020204" pitchFamily="34" charset="0"/>
                <a:cs typeface="Arial" panose="020B0604020202020204" pitchFamily="34" charset="0"/>
              </a:rPr>
              <a:t>Dangal</a:t>
            </a:r>
            <a:r>
              <a:rPr lang="en-US" sz="1400" i="1" dirty="0">
                <a:solidFill>
                  <a:schemeClr val="accent1">
                    <a:lumMod val="50000"/>
                  </a:schemeClr>
                </a:solidFill>
                <a:latin typeface="Arial" panose="020B0604020202020204" pitchFamily="34" charset="0"/>
                <a:cs typeface="Arial" panose="020B0604020202020204" pitchFamily="34" charset="0"/>
              </a:rPr>
              <a:t> </a:t>
            </a:r>
            <a:r>
              <a:rPr lang="en-US" sz="1400" i="1" dirty="0" err="1">
                <a:solidFill>
                  <a:schemeClr val="accent1">
                    <a:lumMod val="50000"/>
                  </a:schemeClr>
                </a:solidFill>
                <a:latin typeface="Arial" panose="020B0604020202020204" pitchFamily="34" charset="0"/>
                <a:cs typeface="Arial" panose="020B0604020202020204" pitchFamily="34" charset="0"/>
              </a:rPr>
              <a:t>ng</a:t>
            </a:r>
            <a:r>
              <a:rPr lang="en-US" sz="1400" i="1" dirty="0">
                <a:solidFill>
                  <a:schemeClr val="accent1">
                    <a:lumMod val="50000"/>
                  </a:schemeClr>
                </a:solidFill>
                <a:latin typeface="Arial" panose="020B0604020202020204" pitchFamily="34" charset="0"/>
                <a:cs typeface="Arial" panose="020B0604020202020204" pitchFamily="34" charset="0"/>
              </a:rPr>
              <a:t> Bayan </a:t>
            </a:r>
            <a:r>
              <a:rPr lang="en-US" sz="1400" dirty="0">
                <a:solidFill>
                  <a:schemeClr val="accent1">
                    <a:lumMod val="50000"/>
                  </a:schemeClr>
                </a:solidFill>
                <a:latin typeface="Arial" panose="020B0604020202020204" pitchFamily="34" charset="0"/>
                <a:cs typeface="Arial" panose="020B0604020202020204" pitchFamily="34" charset="0"/>
              </a:rPr>
              <a:t>Award and laurel leaves as a symbol of achievements in the civil service</a:t>
            </a:r>
          </a:p>
        </p:txBody>
      </p:sp>
    </p:spTree>
    <p:extLst>
      <p:ext uri="{BB962C8B-B14F-4D97-AF65-F5344CB8AC3E}">
        <p14:creationId xmlns:p14="http://schemas.microsoft.com/office/powerpoint/2010/main" val="2194811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F1C70F-1781-4D8D-BD8D-38E534EA3BB6}"/>
              </a:ext>
            </a:extLst>
          </p:cNvPr>
          <p:cNvPicPr>
            <a:picLocks noChangeAspect="1"/>
          </p:cNvPicPr>
          <p:nvPr/>
        </p:nvPicPr>
        <p:blipFill rotWithShape="1">
          <a:blip r:embed="rId2"/>
          <a:srcRect r="13140" b="13139"/>
          <a:stretch/>
        </p:blipFill>
        <p:spPr>
          <a:xfrm>
            <a:off x="0" y="-1"/>
            <a:ext cx="12192000" cy="6858001"/>
          </a:xfrm>
          <a:prstGeom prst="rect">
            <a:avLst/>
          </a:prstGeom>
        </p:spPr>
      </p:pic>
      <p:sp>
        <p:nvSpPr>
          <p:cNvPr id="8" name="TextBox 7"/>
          <p:cNvSpPr txBox="1"/>
          <p:nvPr/>
        </p:nvSpPr>
        <p:spPr>
          <a:xfrm>
            <a:off x="1164077" y="2238590"/>
            <a:ext cx="5867400" cy="1569660"/>
          </a:xfrm>
          <a:prstGeom prst="rect">
            <a:avLst/>
          </a:prstGeom>
          <a:noFill/>
        </p:spPr>
        <p:txBody>
          <a:bodyPr wrap="square" rtlCol="0">
            <a:spAutoFit/>
          </a:bodyPr>
          <a:lstStyle/>
          <a:p>
            <a:r>
              <a:rPr lang="en-US" sz="4800" b="1" dirty="0">
                <a:solidFill>
                  <a:srgbClr val="002060"/>
                </a:solidFill>
                <a:latin typeface="Arial" pitchFamily="34" charset="0"/>
                <a:cs typeface="Arial" pitchFamily="34" charset="0"/>
              </a:rPr>
              <a:t>WHO ARE QUALIFIED?</a:t>
            </a:r>
          </a:p>
        </p:txBody>
      </p:sp>
      <p:pic>
        <p:nvPicPr>
          <p:cNvPr id="4" name="Picture 3" descr="A picture containing text, toy, doll, vector graphics&#10;&#10;Description automatically generated">
            <a:extLst>
              <a:ext uri="{FF2B5EF4-FFF2-40B4-BE49-F238E27FC236}">
                <a16:creationId xmlns:a16="http://schemas.microsoft.com/office/drawing/2014/main" id="{F77F757A-0429-43D2-BA90-3BB1EE09DA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9634" y="2550721"/>
            <a:ext cx="5486400" cy="4147915"/>
          </a:xfrm>
          <a:prstGeom prst="rect">
            <a:avLst/>
          </a:prstGeom>
        </p:spPr>
      </p:pic>
    </p:spTree>
    <p:extLst>
      <p:ext uri="{BB962C8B-B14F-4D97-AF65-F5344CB8AC3E}">
        <p14:creationId xmlns:p14="http://schemas.microsoft.com/office/powerpoint/2010/main" val="3519294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8392D0-8055-E44F-B0EA-578CA2DB2AAB}"/>
              </a:ext>
            </a:extLst>
          </p:cNvPr>
          <p:cNvPicPr>
            <a:picLocks noChangeAspect="1"/>
          </p:cNvPicPr>
          <p:nvPr/>
        </p:nvPicPr>
        <p:blipFill>
          <a:blip r:embed="rId2"/>
          <a:stretch>
            <a:fillRect/>
          </a:stretch>
        </p:blipFill>
        <p:spPr>
          <a:xfrm>
            <a:off x="0" y="-23148"/>
            <a:ext cx="12192000" cy="6858000"/>
          </a:xfrm>
          <a:prstGeom prst="rect">
            <a:avLst/>
          </a:prstGeom>
        </p:spPr>
      </p:pic>
      <p:sp>
        <p:nvSpPr>
          <p:cNvPr id="3" name="Rectangle 2"/>
          <p:cNvSpPr/>
          <p:nvPr/>
        </p:nvSpPr>
        <p:spPr>
          <a:xfrm>
            <a:off x="625045" y="219919"/>
            <a:ext cx="9983152" cy="7017306"/>
          </a:xfrm>
          <a:prstGeom prst="rect">
            <a:avLst/>
          </a:prstGeom>
        </p:spPr>
        <p:txBody>
          <a:bodyPr wrap="square">
            <a:spAutoFit/>
          </a:bodyPr>
          <a:lstStyle/>
          <a:p>
            <a:pPr marL="342900" indent="-342900" algn="just">
              <a:buFontTx/>
              <a:buAutoNum type="alphaUcPeriod"/>
              <a:defRPr/>
            </a:pPr>
            <a:r>
              <a:rPr lang="en-PH" dirty="0">
                <a:latin typeface="Arial" panose="020B0604020202020204" pitchFamily="34" charset="0"/>
                <a:cs typeface="Arial" panose="020B0604020202020204" pitchFamily="34" charset="0"/>
              </a:rPr>
              <a:t>All appointive officials and employees holding permanent, temporary, coterminous, contractual and casual status of employment in the government, whether stationed in the Philippines or abroad</a:t>
            </a:r>
          </a:p>
          <a:p>
            <a:pPr marL="342900" indent="-342900" algn="just">
              <a:buFontTx/>
              <a:buAutoNum type="alphaUcPeriod"/>
              <a:defRPr/>
            </a:pPr>
            <a:endParaRPr lang="en-PH" dirty="0">
              <a:latin typeface="Arial" panose="020B0604020202020204" pitchFamily="34" charset="0"/>
              <a:cs typeface="Arial" panose="020B0604020202020204" pitchFamily="34" charset="0"/>
            </a:endParaRPr>
          </a:p>
          <a:p>
            <a:pPr marL="342900" indent="-342900" algn="just">
              <a:buFontTx/>
              <a:buAutoNum type="alphaUcPeriod"/>
              <a:defRPr/>
            </a:pPr>
            <a:r>
              <a:rPr lang="en-PH" dirty="0">
                <a:latin typeface="Arial" panose="020B0604020202020204" pitchFamily="34" charset="0"/>
                <a:cs typeface="Arial" panose="020B0604020202020204" pitchFamily="34" charset="0"/>
              </a:rPr>
              <a:t>Elective Officials</a:t>
            </a:r>
          </a:p>
          <a:p>
            <a:pPr algn="just">
              <a:defRPr/>
            </a:pPr>
            <a:endParaRPr lang="en-PH" dirty="0">
              <a:latin typeface="Arial" panose="020B0604020202020204" pitchFamily="34" charset="0"/>
              <a:cs typeface="Arial" panose="020B0604020202020204" pitchFamily="34" charset="0"/>
            </a:endParaRPr>
          </a:p>
          <a:p>
            <a:pPr marL="348854" indent="-348854" algn="just">
              <a:defRPr/>
            </a:pPr>
            <a:r>
              <a:rPr lang="en-PH" dirty="0">
                <a:latin typeface="Arial" panose="020B0604020202020204" pitchFamily="34" charset="0"/>
                <a:cs typeface="Arial" panose="020B0604020202020204" pitchFamily="34" charset="0"/>
              </a:rPr>
              <a:t>C.  Elective and appointive barangay officials and employees may also be nominated, provided they meet all the following conditions pursuant to Civil Service Commission (CSC) Resolution No. 01-1352 dated August 10, 2001 on the “Recognition of the Barangay Secretary and Barangay Treasurer as Government Employees </a:t>
            </a:r>
          </a:p>
          <a:p>
            <a:pPr marL="510779" indent="-161925" algn="just">
              <a:buFont typeface="Arial" panose="020B0604020202020204" pitchFamily="34" charset="0"/>
              <a:buChar char="•"/>
              <a:defRPr/>
            </a:pPr>
            <a:r>
              <a:rPr lang="en-PH" dirty="0">
                <a:latin typeface="Arial" panose="020B0604020202020204" pitchFamily="34" charset="0"/>
                <a:cs typeface="Arial" panose="020B0604020202020204" pitchFamily="34" charset="0"/>
              </a:rPr>
              <a:t>Respective appointment papers are submitted to the CSC for records purposes</a:t>
            </a:r>
          </a:p>
          <a:p>
            <a:pPr marL="510779" indent="-161925" algn="just">
              <a:buFont typeface="Arial" panose="020B0604020202020204" pitchFamily="34" charset="0"/>
              <a:buChar char="•"/>
              <a:defRPr/>
            </a:pPr>
            <a:r>
              <a:rPr lang="en-PH" dirty="0">
                <a:latin typeface="Arial" panose="020B0604020202020204" pitchFamily="34" charset="0"/>
                <a:cs typeface="Arial" panose="020B0604020202020204" pitchFamily="34" charset="0"/>
              </a:rPr>
              <a:t> Positions have fixed salary in accordance with the salary schedule provided for in Local budget Circular No. 63, s. 1996</a:t>
            </a:r>
          </a:p>
          <a:p>
            <a:pPr marL="510779" indent="-161925" algn="just">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marL="510779" indent="-161925" algn="just">
              <a:buFont typeface="Arial" panose="020B0604020202020204" pitchFamily="34" charset="0"/>
              <a:buChar char="•"/>
              <a:defRPr/>
            </a:pPr>
            <a:r>
              <a:rPr lang="en-PH" dirty="0"/>
              <a:t> </a:t>
            </a:r>
            <a:r>
              <a:rPr lang="en-PH" dirty="0">
                <a:latin typeface="Arial" panose="020B0604020202020204" pitchFamily="34" charset="0"/>
                <a:cs typeface="Arial" panose="020B0604020202020204" pitchFamily="34" charset="0"/>
              </a:rPr>
              <a:t>Meet the qualification requirements set in the Local  Government Code of 1991</a:t>
            </a:r>
          </a:p>
          <a:p>
            <a:pPr marL="510779" indent="-161925" algn="just">
              <a:buFont typeface="Arial" panose="020B0604020202020204" pitchFamily="34" charset="0"/>
              <a:buChar char="•"/>
              <a:defRPr/>
            </a:pPr>
            <a:r>
              <a:rPr lang="en-PH" dirty="0">
                <a:latin typeface="Arial" panose="020B0604020202020204" pitchFamily="34" charset="0"/>
                <a:cs typeface="Arial" panose="020B0604020202020204" pitchFamily="34" charset="0"/>
              </a:rPr>
              <a:t> Attendance and service records are kept and maintained in the barangay office</a:t>
            </a:r>
          </a:p>
          <a:p>
            <a:pPr algn="just">
              <a:defRPr/>
            </a:pPr>
            <a:endParaRPr lang="en-PH" dirty="0">
              <a:latin typeface="Arial" panose="020B0604020202020204" pitchFamily="34" charset="0"/>
              <a:cs typeface="Arial" panose="020B0604020202020204" pitchFamily="34" charset="0"/>
            </a:endParaRPr>
          </a:p>
          <a:p>
            <a:pPr algn="just">
              <a:defRPr/>
            </a:pPr>
            <a:r>
              <a:rPr lang="en-PH" dirty="0">
                <a:latin typeface="Arial" panose="020B0604020202020204" pitchFamily="34" charset="0"/>
                <a:cs typeface="Arial" panose="020B0604020202020204" pitchFamily="34" charset="0"/>
              </a:rPr>
              <a:t>D. Posthumous nominations may be made for a public servant who died in the line of duty or in the pursuit of his/her official duties and responsibilities as a civil servant. Posthumous nominations should be formalized within 12 months from the time of death of the government official or employee</a:t>
            </a:r>
          </a:p>
          <a:p>
            <a:pPr algn="just">
              <a:defRPr/>
            </a:pPr>
            <a:endParaRPr lang="en-PH" dirty="0">
              <a:latin typeface="Arial" panose="020B0604020202020204" pitchFamily="34" charset="0"/>
              <a:cs typeface="Arial" panose="020B0604020202020204" pitchFamily="34" charset="0"/>
            </a:endParaRPr>
          </a:p>
          <a:p>
            <a:pPr algn="just">
              <a:defRPr/>
            </a:pPr>
            <a:r>
              <a:rPr lang="en-PH" dirty="0">
                <a:latin typeface="Arial" panose="020B0604020202020204" pitchFamily="34" charset="0"/>
                <a:cs typeface="Arial" panose="020B0604020202020204" pitchFamily="34" charset="0"/>
              </a:rPr>
              <a:t>E. Those who are under extension of service are </a:t>
            </a:r>
            <a:r>
              <a:rPr lang="en-PH" b="1" dirty="0">
                <a:latin typeface="Arial" panose="020B0604020202020204" pitchFamily="34" charset="0"/>
                <a:cs typeface="Arial" panose="020B0604020202020204" pitchFamily="34" charset="0"/>
              </a:rPr>
              <a:t>NOT</a:t>
            </a:r>
            <a:r>
              <a:rPr lang="en-PH" dirty="0">
                <a:latin typeface="Arial" panose="020B0604020202020204" pitchFamily="34" charset="0"/>
                <a:cs typeface="Arial" panose="020B0604020202020204" pitchFamily="34" charset="0"/>
              </a:rPr>
              <a:t> qualified</a:t>
            </a:r>
          </a:p>
          <a:p>
            <a:pPr marL="510779" indent="-161925" algn="just">
              <a:buFont typeface="Arial" panose="020B0604020202020204" pitchFamily="34" charset="0"/>
              <a:buChar char="•"/>
              <a:defRPr/>
            </a:pPr>
            <a:endParaRPr lang="en-PH" dirty="0">
              <a:latin typeface="Arial" panose="020B0604020202020204" pitchFamily="34" charset="0"/>
              <a:cs typeface="Arial" panose="020B0604020202020204" pitchFamily="34" charset="0"/>
            </a:endParaRPr>
          </a:p>
          <a:p>
            <a:pPr marL="348854" algn="just">
              <a:buFont typeface="Arial" panose="020B0604020202020204" pitchFamily="34" charset="0"/>
              <a:buChar char="•"/>
              <a:defRPr/>
            </a:pPr>
            <a:endParaRPr lang="en-P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3057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50421E-D51D-4D17-9B56-48A6DE6449CA}"/>
              </a:ext>
            </a:extLst>
          </p:cNvPr>
          <p:cNvPicPr>
            <a:picLocks noChangeAspect="1"/>
          </p:cNvPicPr>
          <p:nvPr/>
        </p:nvPicPr>
        <p:blipFill rotWithShape="1">
          <a:blip r:embed="rId2"/>
          <a:srcRect r="13140" b="13139"/>
          <a:stretch/>
        </p:blipFill>
        <p:spPr>
          <a:xfrm>
            <a:off x="0" y="-1"/>
            <a:ext cx="12192000" cy="6858001"/>
          </a:xfrm>
          <a:prstGeom prst="rect">
            <a:avLst/>
          </a:prstGeom>
        </p:spPr>
      </p:pic>
      <p:pic>
        <p:nvPicPr>
          <p:cNvPr id="6" name="Picture 5" descr="A picture containing text, toy, doll, vector graphics&#10;&#10;Description automatically generated">
            <a:extLst>
              <a:ext uri="{FF2B5EF4-FFF2-40B4-BE49-F238E27FC236}">
                <a16:creationId xmlns:a16="http://schemas.microsoft.com/office/drawing/2014/main" id="{7E023014-F5C1-42DD-8B05-AB9FC639A8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9634" y="2550721"/>
            <a:ext cx="5486400" cy="4147915"/>
          </a:xfrm>
          <a:prstGeom prst="rect">
            <a:avLst/>
          </a:prstGeom>
        </p:spPr>
      </p:pic>
      <p:sp>
        <p:nvSpPr>
          <p:cNvPr id="3" name="TextBox 2"/>
          <p:cNvSpPr txBox="1"/>
          <p:nvPr/>
        </p:nvSpPr>
        <p:spPr>
          <a:xfrm>
            <a:off x="1306634" y="1606527"/>
            <a:ext cx="4953000" cy="1323439"/>
          </a:xfrm>
          <a:prstGeom prst="rect">
            <a:avLst/>
          </a:prstGeom>
          <a:noFill/>
        </p:spPr>
        <p:txBody>
          <a:bodyPr wrap="square" rtlCol="0">
            <a:spAutoFit/>
          </a:bodyPr>
          <a:lstStyle/>
          <a:p>
            <a:r>
              <a:rPr lang="en-US" sz="4000" b="1" dirty="0">
                <a:solidFill>
                  <a:srgbClr val="002060"/>
                </a:solidFill>
                <a:latin typeface="Arial" pitchFamily="34" charset="0"/>
                <a:cs typeface="Arial" pitchFamily="34" charset="0"/>
              </a:rPr>
              <a:t>WHAT ARE THE QUALIFICATIONS?</a:t>
            </a:r>
          </a:p>
        </p:txBody>
      </p:sp>
    </p:spTree>
    <p:extLst>
      <p:ext uri="{BB962C8B-B14F-4D97-AF65-F5344CB8AC3E}">
        <p14:creationId xmlns:p14="http://schemas.microsoft.com/office/powerpoint/2010/main" val="19661093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TotalTime>
  <Words>4694</Words>
  <Application>Microsoft Office PowerPoint</Application>
  <PresentationFormat>Widescreen</PresentationFormat>
  <Paragraphs>333</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Erika Jean C. Cabanawan</cp:lastModifiedBy>
  <cp:revision>27</cp:revision>
  <dcterms:created xsi:type="dcterms:W3CDTF">2023-12-01T03:17:49Z</dcterms:created>
  <dcterms:modified xsi:type="dcterms:W3CDTF">2024-01-11T03:06:12Z</dcterms:modified>
</cp:coreProperties>
</file>